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72" r:id="rId7"/>
    <p:sldId id="262" r:id="rId8"/>
    <p:sldId id="273" r:id="rId9"/>
    <p:sldId id="274" r:id="rId10"/>
    <p:sldId id="263" r:id="rId11"/>
    <p:sldId id="268" r:id="rId12"/>
    <p:sldId id="271"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294" autoAdjust="0"/>
  </p:normalViewPr>
  <p:slideViewPr>
    <p:cSldViewPr>
      <p:cViewPr varScale="1">
        <p:scale>
          <a:sx n="63" d="100"/>
          <a:sy n="63" d="100"/>
        </p:scale>
        <p:origin x="-15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6DA54-D0BC-403D-9B20-16B5AA8AF3ED}" type="datetimeFigureOut">
              <a:rPr lang="en-US" smtClean="0"/>
              <a:pPr/>
              <a:t>10/8/2021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912FF-6B0B-44C7-8CBD-EB75BCB751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7912FF-6B0B-44C7-8CBD-EB75BCB751E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144177-1B68-4CB8-AB84-DA1D3DCFFEC9}"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44177-1B68-4CB8-AB84-DA1D3DCFFEC9}"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44177-1B68-4CB8-AB84-DA1D3DCFFEC9}"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44177-1B68-4CB8-AB84-DA1D3DCFFEC9}"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44177-1B68-4CB8-AB84-DA1D3DCFFEC9}"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144177-1B68-4CB8-AB84-DA1D3DCFFEC9}"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144177-1B68-4CB8-AB84-DA1D3DCFFEC9}" type="datetimeFigureOut">
              <a:rPr lang="en-US" smtClean="0"/>
              <a:pPr/>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144177-1B68-4CB8-AB84-DA1D3DCFFEC9}" type="datetimeFigureOut">
              <a:rPr lang="en-US" smtClean="0"/>
              <a:pPr/>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44177-1B68-4CB8-AB84-DA1D3DCFFEC9}" type="datetimeFigureOut">
              <a:rPr lang="en-US" smtClean="0"/>
              <a:pPr/>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44177-1B68-4CB8-AB84-DA1D3DCFFEC9}"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44177-1B68-4CB8-AB84-DA1D3DCFFEC9}"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F3522-08A9-4781-A47C-85326A081C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44177-1B68-4CB8-AB84-DA1D3DCFFEC9}" type="datetimeFigureOut">
              <a:rPr lang="en-US" smtClean="0"/>
              <a:pPr/>
              <a:t>10/8/2021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F3522-08A9-4781-A47C-85326A081C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D:\MAYTINHCU\TEACH\grade%209\mp3new\unit1\1-L&amp;R-2.mp3" TargetMode="External"/><Relationship Id="rId5" Type="http://schemas.openxmlformats.org/officeDocument/2006/relationships/image" Target="../media/image11.png"/><Relationship Id="rId4" Type="http://schemas.microsoft.com/office/2007/relationships/media" Target="file:///D:\MAYTINHCU\TEACH\grade%209\mp3new\unit1\1-L&amp;R-2.mp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Doorways-14.jpg"/>
          <p:cNvPicPr>
            <a:picLocks noChangeAspect="1"/>
          </p:cNvPicPr>
          <p:nvPr/>
        </p:nvPicPr>
        <p:blipFill>
          <a:blip r:embed="rId2"/>
          <a:srcRect/>
          <a:stretch>
            <a:fillRect/>
          </a:stretch>
        </p:blipFill>
        <p:spPr bwMode="auto">
          <a:xfrm>
            <a:off x="0" y="1"/>
            <a:ext cx="9220200" cy="6858000"/>
          </a:xfrm>
          <a:prstGeom prst="rect">
            <a:avLst/>
          </a:prstGeom>
          <a:noFill/>
          <a:ln w="9525">
            <a:noFill/>
            <a:miter lim="800000"/>
            <a:headEnd/>
            <a:tailEnd/>
          </a:ln>
        </p:spPr>
      </p:pic>
      <p:sp>
        <p:nvSpPr>
          <p:cNvPr id="6" name="TextBox 5"/>
          <p:cNvSpPr txBox="1">
            <a:spLocks noChangeArrowheads="1"/>
          </p:cNvSpPr>
          <p:nvPr/>
        </p:nvSpPr>
        <p:spPr bwMode="auto">
          <a:xfrm>
            <a:off x="1371600" y="3581400"/>
            <a:ext cx="7772400" cy="1570038"/>
          </a:xfrm>
          <a:prstGeom prst="rect">
            <a:avLst/>
          </a:prstGeom>
          <a:noFill/>
          <a:ln w="9525">
            <a:noFill/>
            <a:miter lim="800000"/>
            <a:headEnd/>
            <a:tailEnd/>
          </a:ln>
        </p:spPr>
        <p:txBody>
          <a:bodyPr>
            <a:spAutoFit/>
          </a:bodyPr>
          <a:lstStyle/>
          <a:p>
            <a:r>
              <a:rPr lang="en-US" sz="4800" b="1" dirty="0">
                <a:solidFill>
                  <a:srgbClr val="FF0000"/>
                </a:solidFill>
              </a:rPr>
              <a:t>Welcome to our class</a:t>
            </a:r>
          </a:p>
          <a:p>
            <a:r>
              <a:rPr lang="en-US" sz="4800" b="1" dirty="0">
                <a:solidFill>
                  <a:srgbClr val="FF0000"/>
                </a:solidFill>
              </a:rPr>
              <a:t>            Grade 9</a:t>
            </a:r>
            <a:endParaRPr lang="vi-VN" sz="4800" b="1" dirty="0">
              <a:solidFill>
                <a:srgbClr val="FF0000"/>
              </a:solidFill>
            </a:endParaRPr>
          </a:p>
        </p:txBody>
      </p:sp>
      <p:pic>
        <p:nvPicPr>
          <p:cNvPr id="14340" name="Picture 7" descr="avatar423414_2"/>
          <p:cNvPicPr>
            <a:picLocks noChangeAspect="1" noChangeArrowheads="1" noCrop="1"/>
          </p:cNvPicPr>
          <p:nvPr/>
        </p:nvPicPr>
        <p:blipFill>
          <a:blip r:embed="rId3"/>
          <a:srcRect/>
          <a:stretch>
            <a:fillRect/>
          </a:stretch>
        </p:blipFill>
        <p:spPr bwMode="auto">
          <a:xfrm>
            <a:off x="6985000" y="4267200"/>
            <a:ext cx="2159000" cy="2590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18"/>
          <p:cNvSpPr>
            <a:spLocks noTextEdit="1"/>
          </p:cNvSpPr>
          <p:nvPr/>
        </p:nvSpPr>
        <p:spPr>
          <a:xfrm>
            <a:off x="1828800" y="76200"/>
            <a:ext cx="5410200" cy="914400"/>
          </a:xfrm>
          <a:prstGeom prst="rect">
            <a:avLst/>
          </a:prstGeom>
        </p:spPr>
        <p:txBody>
          <a:bodyPr wrap="none" fromWordArt="1">
            <a:prstTxWarp prst="textInflateTop">
              <a:avLst>
                <a:gd name="adj" fmla="val 31917"/>
              </a:avLst>
            </a:prstTxWarp>
            <a:normAutofit/>
          </a:bodyPr>
          <a:lstStyle/>
          <a:p>
            <a:pPr algn="ctr"/>
            <a:r>
              <a:rPr lang="en-US" sz="3600">
                <a:ln w="19050" cap="flat" cmpd="sng">
                  <a:solidFill>
                    <a:srgbClr val="FF00FF"/>
                  </a:solidFill>
                  <a:prstDash val="solid"/>
                  <a:headEnd type="none" w="med" len="med"/>
                  <a:tailEnd type="none" w="med" len="med"/>
                </a:ln>
                <a:solidFill>
                  <a:srgbClr val="00CCFF"/>
                </a:solidFill>
                <a:effectLst>
                  <a:outerShdw dist="35921" dir="2699999" algn="ctr" rotWithShape="0">
                    <a:srgbClr val="990000"/>
                  </a:outerShdw>
                </a:effectLst>
                <a:latin typeface="Impact" panose="020B0806030902050204" charset="0"/>
                <a:ea typeface="Impact" panose="020B0806030902050204" charset="0"/>
              </a:rPr>
              <a:t>Guiding questions</a:t>
            </a:r>
          </a:p>
        </p:txBody>
      </p:sp>
      <p:sp>
        <p:nvSpPr>
          <p:cNvPr id="72723" name="Text Box 19"/>
          <p:cNvSpPr txBox="1"/>
          <p:nvPr/>
        </p:nvSpPr>
        <p:spPr>
          <a:xfrm>
            <a:off x="152400" y="1295400"/>
            <a:ext cx="6858000" cy="5191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1. Where did Lan take Maryam to?</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72724" name="Text Box 20"/>
          <p:cNvSpPr txBox="1"/>
          <p:nvPr/>
        </p:nvSpPr>
        <p:spPr>
          <a:xfrm>
            <a:off x="381000" y="2057400"/>
            <a:ext cx="8077200" cy="446246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b="1" dirty="0">
                <a:latin typeface="Arial" panose="020B0604020202020204" pitchFamily="34" charset="0"/>
                <a:cs typeface="Arial" panose="020B0604020202020204" pitchFamily="34" charset="0"/>
              </a:rPr>
              <a:t> </a:t>
            </a:r>
            <a:r>
              <a:rPr lang="en-US" altLang="en-US" sz="2800" b="1" dirty="0">
                <a:latin typeface="Times New Roman" panose="02020603050405020304" pitchFamily="18" charset="0"/>
                <a:cs typeface="Times New Roman" panose="02020603050405020304" pitchFamily="18" charset="0"/>
              </a:rPr>
              <a:t>Lan took Maryam to:</a:t>
            </a:r>
          </a:p>
          <a:p>
            <a:pPr marL="0" lvl="0" indent="0" eaLnBrk="1" hangingPunct="1">
              <a:spcBef>
                <a:spcPct val="50000"/>
              </a:spcBef>
              <a:buFontTx/>
              <a:buChar char="-"/>
            </a:pPr>
            <a:r>
              <a:rPr lang="en-US" altLang="en-US" sz="2800" b="1" dirty="0">
                <a:latin typeface="Times New Roman" panose="02020603050405020304" pitchFamily="18" charset="0"/>
                <a:cs typeface="Times New Roman" panose="02020603050405020304" pitchFamily="18" charset="0"/>
              </a:rPr>
              <a:t> Hoan Kiem Lake</a:t>
            </a:r>
          </a:p>
          <a:p>
            <a:pPr marL="0" lvl="0" indent="0" eaLnBrk="1" hangingPunct="1">
              <a:spcBef>
                <a:spcPct val="50000"/>
              </a:spcBef>
              <a:buFontTx/>
              <a:buChar char="-"/>
            </a:pPr>
            <a:r>
              <a:rPr lang="en-US" altLang="en-US" sz="2800" b="1" dirty="0">
                <a:latin typeface="Times New Roman" panose="02020603050405020304" pitchFamily="18" charset="0"/>
                <a:cs typeface="Times New Roman" panose="02020603050405020304" pitchFamily="18" charset="0"/>
              </a:rPr>
              <a:t> Ho Chi Minh’s Mausoleum</a:t>
            </a:r>
          </a:p>
          <a:p>
            <a:pPr marL="0" lvl="0" indent="0" eaLnBrk="1" hangingPunct="1">
              <a:spcBef>
                <a:spcPct val="50000"/>
              </a:spcBef>
              <a:buFontTx/>
              <a:buChar char="-"/>
            </a:pPr>
            <a:r>
              <a:rPr lang="en-US" altLang="en-US" sz="2800" b="1" dirty="0">
                <a:latin typeface="Times New Roman" panose="02020603050405020304" pitchFamily="18" charset="0"/>
                <a:cs typeface="Times New Roman" panose="02020603050405020304" pitchFamily="18" charset="0"/>
              </a:rPr>
              <a:t> the History Museum</a:t>
            </a:r>
          </a:p>
          <a:p>
            <a:pPr marL="0" lvl="0" indent="0" eaLnBrk="1" hangingPunct="1">
              <a:spcBef>
                <a:spcPct val="50000"/>
              </a:spcBef>
              <a:buFontTx/>
              <a:buChar char="-"/>
            </a:pPr>
            <a:r>
              <a:rPr lang="en-US" altLang="en-US" sz="2800" b="1" dirty="0">
                <a:latin typeface="Times New Roman" panose="02020603050405020304" pitchFamily="18" charset="0"/>
                <a:cs typeface="Times New Roman" panose="02020603050405020304" pitchFamily="18" charset="0"/>
              </a:rPr>
              <a:t> the Temple of Literature</a:t>
            </a:r>
          </a:p>
          <a:p>
            <a:pPr marL="0" lvl="0" indent="0" eaLnBrk="1" hangingPunct="1">
              <a:spcBef>
                <a:spcPct val="50000"/>
              </a:spcBef>
              <a:buFontTx/>
              <a:buChar char="-"/>
            </a:pPr>
            <a:r>
              <a:rPr lang="en-US" altLang="en-US" sz="2800" b="1" dirty="0">
                <a:latin typeface="Times New Roman" panose="02020603050405020304" pitchFamily="18" charset="0"/>
                <a:cs typeface="Times New Roman" panose="02020603050405020304" pitchFamily="18" charset="0"/>
              </a:rPr>
              <a:t> many beautiful lakes and parks in Ha Noi.</a:t>
            </a:r>
          </a:p>
          <a:p>
            <a:pPr marL="0" lvl="0" indent="0" eaLnBrk="1" hangingPunct="1">
              <a:spcBef>
                <a:spcPct val="50000"/>
              </a:spcBef>
              <a:buFontTx/>
              <a:buChar char="-"/>
            </a:pPr>
            <a:r>
              <a:rPr lang="en-US" altLang="en-US" sz="2800" b="1" dirty="0">
                <a:latin typeface="Arial" panose="020B0604020202020204" pitchFamily="34" charset="0"/>
                <a:cs typeface="Arial" panose="020B0604020202020204" pitchFamily="34" charset="0"/>
              </a:rPr>
              <a:t> </a:t>
            </a:r>
            <a:r>
              <a:rPr lang="en-US" altLang="en-US" sz="2800" b="1" dirty="0">
                <a:latin typeface="Times New Roman" panose="02020603050405020304" pitchFamily="18" charset="0"/>
                <a:cs typeface="Times New Roman" panose="02020603050405020304" pitchFamily="18" charset="0"/>
              </a:rPr>
              <a:t>the mosque on Hang Luoc Street</a:t>
            </a:r>
            <a:endParaRPr lang="en-US" altLang="en-US" sz="2800" b="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72723"/>
                                        </p:tgtEl>
                                        <p:attrNameLst>
                                          <p:attrName>style.visibility</p:attrName>
                                        </p:attrNameLst>
                                      </p:cBhvr>
                                      <p:to>
                                        <p:strVal val="visible"/>
                                      </p:to>
                                    </p:set>
                                    <p:animEffect transition="in" filter="barn(inHorizontal)">
                                      <p:cBhvr>
                                        <p:cTn id="13" dur="500"/>
                                        <p:tgtEl>
                                          <p:spTgt spid="7272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72724"/>
                                        </p:tgtEl>
                                        <p:attrNameLst>
                                          <p:attrName>style.visibility</p:attrName>
                                        </p:attrNameLst>
                                      </p:cBhvr>
                                      <p:to>
                                        <p:strVal val="visible"/>
                                      </p:to>
                                    </p:set>
                                    <p:animEffect transition="in" filter="barn(inHorizontal)">
                                      <p:cBhvr>
                                        <p:cTn id="18" dur="500"/>
                                        <p:tgtEl>
                                          <p:spTgt spid="72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3" grpId="0"/>
      <p:bldP spid="727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p:cNvSpPr>
          <p:nvPr>
            <p:ph idx="1"/>
          </p:nvPr>
        </p:nvSpPr>
        <p:spPr>
          <a:xfrm>
            <a:off x="76200" y="1306513"/>
            <a:ext cx="9067800" cy="5399087"/>
          </a:xfrm>
          <a:ln/>
        </p:spPr>
        <p:txBody>
          <a:bodyPr vert="horz" wrap="square" lIns="91440" tIns="45720" rIns="91440" bIns="45720" anchor="t" anchorCtr="0"/>
          <a:lstStyle/>
          <a:p>
            <a:pPr eaLnBrk="1" hangingPunct="1"/>
            <a:r>
              <a:rPr lang="en-US" altLang="en-US" b="1" dirty="0">
                <a:solidFill>
                  <a:srgbClr val="FF0000"/>
                </a:solidFill>
                <a:latin typeface="Times New Roman" panose="02020603050405020304" pitchFamily="18" charset="0"/>
                <a:cs typeface="Times New Roman" panose="02020603050405020304" pitchFamily="18" charset="0"/>
              </a:rPr>
              <a:t>1. Where is Maryam from?</a:t>
            </a:r>
          </a:p>
          <a:p>
            <a:pPr eaLnBrk="1" hangingPunct="1">
              <a:buFont typeface="Wingdings" panose="05000000000000000000" pitchFamily="2" charset="2"/>
              <a:buNone/>
            </a:pPr>
            <a:endParaRPr lang="en-US" altLang="en-US" b="1" dirty="0">
              <a:solidFill>
                <a:srgbClr val="FFFF00"/>
              </a:solidFill>
            </a:endParaRPr>
          </a:p>
          <a:p>
            <a:pPr eaLnBrk="1" hangingPunct="1"/>
            <a:r>
              <a:rPr lang="en-US" altLang="en-US" b="1" dirty="0">
                <a:solidFill>
                  <a:srgbClr val="FF0000"/>
                </a:solidFill>
                <a:latin typeface="Times New Roman" panose="02020603050405020304" pitchFamily="18" charset="0"/>
                <a:cs typeface="Times New Roman" panose="02020603050405020304" pitchFamily="18" charset="0"/>
              </a:rPr>
              <a:t>2.How long have they been pen pals?</a:t>
            </a:r>
          </a:p>
          <a:p>
            <a:pPr eaLnBrk="1" hangingPunct="1"/>
            <a:endParaRPr lang="en-US" altLang="en-US" b="1" dirty="0">
              <a:solidFill>
                <a:srgbClr val="FFFF00"/>
              </a:solidFill>
            </a:endParaRPr>
          </a:p>
          <a:p>
            <a:pPr eaLnBrk="1" hangingPunct="1"/>
            <a:r>
              <a:rPr lang="en-US" altLang="en-US" b="1" dirty="0">
                <a:solidFill>
                  <a:srgbClr val="FF0000"/>
                </a:solidFill>
                <a:latin typeface="Times New Roman" panose="02020603050405020304" pitchFamily="18" charset="0"/>
                <a:cs typeface="Times New Roman" panose="02020603050405020304" pitchFamily="18" charset="0"/>
              </a:rPr>
              <a:t>3.Were Hanoi and Kuala Lumpur different?</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39939" name="WordArt 4"/>
          <p:cNvSpPr>
            <a:spLocks noTextEdit="1"/>
          </p:cNvSpPr>
          <p:nvPr/>
        </p:nvSpPr>
        <p:spPr>
          <a:xfrm>
            <a:off x="457200" y="274638"/>
            <a:ext cx="8229600" cy="715962"/>
          </a:xfrm>
          <a:prstGeom prst="rect">
            <a:avLst/>
          </a:prstGeom>
        </p:spPr>
        <p:txBody>
          <a:bodyPr wrap="none" fromWordArt="1">
            <a:prstTxWarp prst="textInflateTop">
              <a:avLst>
                <a:gd name="adj" fmla="val 31917"/>
              </a:avLst>
            </a:prstTxWarp>
            <a:normAutofit/>
          </a:bodyPr>
          <a:lstStyle/>
          <a:p>
            <a:pPr algn="ctr"/>
            <a:r>
              <a:rPr lang="en-US" sz="3600" b="1">
                <a:ln w="19050" cap="flat" cmpd="sng">
                  <a:solidFill>
                    <a:srgbClr val="FF00FF"/>
                  </a:solidFill>
                  <a:prstDash val="solid"/>
                  <a:headEnd type="none" w="med" len="med"/>
                  <a:tailEnd type="none" w="med" len="med"/>
                </a:ln>
                <a:solidFill>
                  <a:srgbClr val="00CCFF"/>
                </a:solidFill>
                <a:effectLst>
                  <a:outerShdw dist="35921" dir="2699999" algn="ctr" rotWithShape="0">
                    <a:srgbClr val="990000"/>
                  </a:outerShdw>
                </a:effectLst>
                <a:latin typeface="Times New Roman" panose="02020603050405020304" pitchFamily="18" charset="0"/>
                <a:ea typeface="Times New Roman" panose="02020603050405020304" pitchFamily="18" charset="0"/>
              </a:rPr>
              <a:t>Comprehension questions</a:t>
            </a:r>
          </a:p>
        </p:txBody>
      </p:sp>
      <p:sp>
        <p:nvSpPr>
          <p:cNvPr id="187398" name="Text Box 6"/>
          <p:cNvSpPr txBox="1"/>
          <p:nvPr/>
        </p:nvSpPr>
        <p:spPr>
          <a:xfrm>
            <a:off x="900113" y="1752600"/>
            <a:ext cx="5318125" cy="523875"/>
          </a:xfrm>
          <a:prstGeom prst="rect">
            <a:avLst/>
          </a:prstGeom>
          <a:noFill/>
          <a:ln w="9525">
            <a:noFill/>
          </a:ln>
          <a:effectLst>
            <a:outerShdw dist="35921" dir="2699999" sy="50000" kx="2003315" algn="bl" rotWithShape="0">
              <a:schemeClr val="bg2">
                <a:alpha val="79999"/>
              </a:schemeClr>
            </a:outerShdw>
          </a:effectLst>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latin typeface="Times New Roman" panose="02020603050405020304" pitchFamily="18" charset="0"/>
                <a:cs typeface="Times New Roman" panose="02020603050405020304" pitchFamily="18" charset="0"/>
              </a:rPr>
              <a:t>Kuala Lumpur - Malaysia</a:t>
            </a:r>
            <a:endParaRPr lang="en-US" altLang="en-US" sz="2800" b="1" dirty="0">
              <a:latin typeface="Times New Roman" panose="02020603050405020304" pitchFamily="18" charset="0"/>
              <a:ea typeface="Times New Roman" panose="02020603050405020304" pitchFamily="18" charset="0"/>
            </a:endParaRPr>
          </a:p>
        </p:txBody>
      </p:sp>
      <p:sp>
        <p:nvSpPr>
          <p:cNvPr id="187400" name="Text Box 8"/>
          <p:cNvSpPr txBox="1"/>
          <p:nvPr/>
        </p:nvSpPr>
        <p:spPr>
          <a:xfrm>
            <a:off x="930275" y="2982913"/>
            <a:ext cx="4016375" cy="523875"/>
          </a:xfrm>
          <a:prstGeom prst="rect">
            <a:avLst/>
          </a:prstGeom>
          <a:noFill/>
          <a:ln w="9525">
            <a:noFill/>
          </a:ln>
          <a:effectLst>
            <a:outerShdw dist="35921" dir="2699999" sy="50000" kx="2003315" algn="bl" rotWithShape="0">
              <a:schemeClr val="bg2">
                <a:alpha val="79999"/>
              </a:schemeClr>
            </a:outerShdw>
          </a:effectLst>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2800" b="1" dirty="0">
                <a:latin typeface="Times New Roman" panose="02020603050405020304" pitchFamily="18" charset="0"/>
                <a:cs typeface="Times New Roman" panose="02020603050405020304" pitchFamily="18" charset="0"/>
              </a:rPr>
              <a:t>For  over 2 years</a:t>
            </a:r>
            <a:endParaRPr lang="en-US" altLang="en-US" sz="2800" b="1" dirty="0">
              <a:latin typeface="Times New Roman" panose="02020603050405020304" pitchFamily="18" charset="0"/>
              <a:ea typeface="Times New Roman" panose="02020603050405020304" pitchFamily="18" charset="0"/>
            </a:endParaRPr>
          </a:p>
        </p:txBody>
      </p:sp>
      <p:sp>
        <p:nvSpPr>
          <p:cNvPr id="187401" name="Text Box 9"/>
          <p:cNvSpPr txBox="1"/>
          <p:nvPr/>
        </p:nvSpPr>
        <p:spPr>
          <a:xfrm>
            <a:off x="915988" y="4243388"/>
            <a:ext cx="5905500" cy="523875"/>
          </a:xfrm>
          <a:prstGeom prst="rect">
            <a:avLst/>
          </a:prstGeom>
          <a:noFill/>
          <a:ln w="9525">
            <a:noFill/>
          </a:ln>
          <a:effectLst>
            <a:outerShdw dist="35921" dir="2699999" sy="50000" kx="2003315" algn="bl" rotWithShape="0">
              <a:schemeClr val="bg2">
                <a:alpha val="79999"/>
              </a:schemeClr>
            </a:outerShdw>
          </a:effectLst>
        </p:spPr>
        <p:txBody>
          <a:bodyPr wrap="non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a:latin typeface="Times New Roman" panose="02020603050405020304" pitchFamily="18" charset="0"/>
                <a:cs typeface="Times New Roman" panose="02020603050405020304" pitchFamily="18" charset="0"/>
              </a:rPr>
              <a:t>No, they weren’t. they were the same</a:t>
            </a:r>
            <a:r>
              <a:rPr lang="en-US" altLang="en-US" sz="2800" b="1" dirty="0">
                <a:solidFill>
                  <a:schemeClr val="bg2"/>
                </a:solidFill>
                <a:latin typeface="Times New Roman" panose="02020603050405020304" pitchFamily="18" charset="0"/>
                <a:cs typeface="Times New Roman" panose="02020603050405020304" pitchFamily="18" charset="0"/>
              </a:rPr>
              <a:t>.</a:t>
            </a:r>
            <a:endParaRPr lang="en-US" altLang="en-US" sz="2800" b="1" dirty="0">
              <a:solidFill>
                <a:schemeClr val="bg2"/>
              </a:solidFill>
              <a:latin typeface="Times New Roman" panose="02020603050405020304" pitchFamily="18" charset="0"/>
              <a:ea typeface="Times New Roman" panose="02020603050405020304" pitchFamily="18" charset="0"/>
            </a:endParaRPr>
          </a:p>
        </p:txBody>
      </p:sp>
      <p:sp>
        <p:nvSpPr>
          <p:cNvPr id="187402" name="Text Box 10"/>
          <p:cNvSpPr txBox="1"/>
          <p:nvPr/>
        </p:nvSpPr>
        <p:spPr>
          <a:xfrm>
            <a:off x="609600" y="5486400"/>
            <a:ext cx="8015288" cy="954107"/>
          </a:xfrm>
          <a:prstGeom prst="rect">
            <a:avLst/>
          </a:prstGeom>
          <a:noFill/>
          <a:ln w="9525">
            <a:noFill/>
          </a:ln>
          <a:effectLst>
            <a:outerShdw dist="35921" dir="2699999" sy="50000" kx="2003315" algn="bl" rotWithShape="0">
              <a:schemeClr val="bg2">
                <a:alpha val="79999"/>
              </a:schemeClr>
            </a:outerShdw>
          </a:effectLst>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en-US" sz="2800" b="1" dirty="0" smtClean="0">
                <a:latin typeface="Times New Roman" panose="02020603050405020304" pitchFamily="18" charset="0"/>
                <a:cs typeface="Times New Roman" panose="02020603050405020304" pitchFamily="18" charset="0"/>
              </a:rPr>
              <a:t>Yes</a:t>
            </a:r>
            <a:r>
              <a:rPr lang="en-US" altLang="en-US" sz="2800" b="1" dirty="0">
                <a:latin typeface="Times New Roman" panose="02020603050405020304" pitchFamily="18" charset="0"/>
                <a:cs typeface="Times New Roman" panose="02020603050405020304" pitchFamily="18" charset="0"/>
              </a:rPr>
              <a:t>, she did. Because of people’s friendliness, beautiful places,</a:t>
            </a:r>
            <a:endParaRPr lang="en-US" altLang="en-US" sz="2800" b="1" dirty="0">
              <a:latin typeface="Times New Roman" panose="02020603050405020304" pitchFamily="18" charset="0"/>
              <a:ea typeface="Times New Roman" panose="02020603050405020304" pitchFamily="18" charset="0"/>
            </a:endParaRPr>
          </a:p>
        </p:txBody>
      </p:sp>
      <p:sp>
        <p:nvSpPr>
          <p:cNvPr id="9" name="TextBox 8"/>
          <p:cNvSpPr txBox="1"/>
          <p:nvPr/>
        </p:nvSpPr>
        <p:spPr>
          <a:xfrm>
            <a:off x="0" y="4800600"/>
            <a:ext cx="6981346" cy="584775"/>
          </a:xfrm>
          <a:prstGeom prst="rect">
            <a:avLst/>
          </a:prstGeom>
          <a:noFill/>
        </p:spPr>
        <p:txBody>
          <a:bodyPr wrap="square" rtlCol="0">
            <a:spAutoFit/>
          </a:bodyPr>
          <a:lstStyle/>
          <a:p>
            <a:pPr lvl="0">
              <a:spcBef>
                <a:spcPct val="0"/>
              </a:spcBef>
            </a:pPr>
            <a:r>
              <a:rPr lang="en-US" altLang="en-US" sz="3200" b="1" dirty="0" smtClean="0">
                <a:solidFill>
                  <a:srgbClr val="FF0000"/>
                </a:solidFill>
                <a:latin typeface="Times New Roman" panose="02020603050405020304" pitchFamily="18" charset="0"/>
                <a:cs typeface="Times New Roman" panose="02020603050405020304" pitchFamily="18" charset="0"/>
              </a:rPr>
              <a:t>.  4. Did </a:t>
            </a:r>
            <a:r>
              <a:rPr lang="en-US" altLang="en-US" sz="3200" b="1" dirty="0" err="1" smtClean="0">
                <a:solidFill>
                  <a:srgbClr val="FF0000"/>
                </a:solidFill>
                <a:latin typeface="Times New Roman" panose="02020603050405020304" pitchFamily="18" charset="0"/>
                <a:cs typeface="Times New Roman" panose="02020603050405020304" pitchFamily="18" charset="0"/>
              </a:rPr>
              <a:t>Maryam</a:t>
            </a:r>
            <a:r>
              <a:rPr lang="en-US" altLang="en-US" sz="3200" b="1" dirty="0" smtClean="0">
                <a:solidFill>
                  <a:srgbClr val="FF0000"/>
                </a:solidFill>
                <a:latin typeface="Times New Roman" panose="02020603050405020304" pitchFamily="18" charset="0"/>
                <a:cs typeface="Times New Roman" panose="02020603050405020304" pitchFamily="18" charset="0"/>
              </a:rPr>
              <a:t> enjoy Hanoi? Why?</a:t>
            </a:r>
            <a:endParaRPr lang="en-US" alt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500" fill="hold"/>
                                        <p:tgtEl>
                                          <p:spTgt spid="39939"/>
                                        </p:tgtEl>
                                        <p:attrNameLst>
                                          <p:attrName>ppt_x</p:attrName>
                                        </p:attrNameLst>
                                      </p:cBhvr>
                                      <p:tavLst>
                                        <p:tav tm="0">
                                          <p:val>
                                            <p:strVal val="#ppt_x"/>
                                          </p:val>
                                        </p:tav>
                                        <p:tav tm="100000">
                                          <p:val>
                                            <p:strVal val="#ppt_x"/>
                                          </p:val>
                                        </p:tav>
                                      </p:tavLst>
                                    </p:anim>
                                    <p:anim calcmode="lin" valueType="num">
                                      <p:cBhvr additive="base">
                                        <p:cTn id="8" dur="500" fill="hold"/>
                                        <p:tgtEl>
                                          <p:spTgt spid="399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87395">
                                            <p:txEl>
                                              <p:pRg st="0" end="0"/>
                                            </p:txEl>
                                          </p:spTgt>
                                        </p:tgtEl>
                                        <p:attrNameLst>
                                          <p:attrName>style.visibility</p:attrName>
                                        </p:attrNameLst>
                                      </p:cBhvr>
                                      <p:to>
                                        <p:strVal val="visible"/>
                                      </p:to>
                                    </p:set>
                                    <p:animEffect transition="in" filter="fade">
                                      <p:cBhvr>
                                        <p:cTn id="13" dur="1000"/>
                                        <p:tgtEl>
                                          <p:spTgt spid="187395">
                                            <p:txEl>
                                              <p:pRg st="0" end="0"/>
                                            </p:txEl>
                                          </p:spTgt>
                                        </p:tgtEl>
                                      </p:cBhvr>
                                    </p:animEffect>
                                    <p:anim calcmode="lin" valueType="num">
                                      <p:cBhvr>
                                        <p:cTn id="14" dur="10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87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87395">
                                            <p:txEl>
                                              <p:pRg st="2" end="2"/>
                                            </p:txEl>
                                          </p:spTgt>
                                        </p:tgtEl>
                                        <p:attrNameLst>
                                          <p:attrName>style.visibility</p:attrName>
                                        </p:attrNameLst>
                                      </p:cBhvr>
                                      <p:to>
                                        <p:strVal val="visible"/>
                                      </p:to>
                                    </p:set>
                                    <p:animEffect transition="in" filter="fade">
                                      <p:cBhvr>
                                        <p:cTn id="20" dur="1000"/>
                                        <p:tgtEl>
                                          <p:spTgt spid="187395">
                                            <p:txEl>
                                              <p:pRg st="2" end="2"/>
                                            </p:txEl>
                                          </p:spTgt>
                                        </p:tgtEl>
                                      </p:cBhvr>
                                    </p:animEffect>
                                    <p:anim calcmode="lin" valueType="num">
                                      <p:cBhvr>
                                        <p:cTn id="21" dur="1000" fill="hold"/>
                                        <p:tgtEl>
                                          <p:spTgt spid="187395">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187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87395">
                                            <p:txEl>
                                              <p:pRg st="4" end="4"/>
                                            </p:txEl>
                                          </p:spTgt>
                                        </p:tgtEl>
                                        <p:attrNameLst>
                                          <p:attrName>style.visibility</p:attrName>
                                        </p:attrNameLst>
                                      </p:cBhvr>
                                      <p:to>
                                        <p:strVal val="visible"/>
                                      </p:to>
                                    </p:set>
                                    <p:animEffect transition="in" filter="fade">
                                      <p:cBhvr>
                                        <p:cTn id="27" dur="1000"/>
                                        <p:tgtEl>
                                          <p:spTgt spid="187395">
                                            <p:txEl>
                                              <p:pRg st="4" end="4"/>
                                            </p:txEl>
                                          </p:spTgt>
                                        </p:tgtEl>
                                      </p:cBhvr>
                                    </p:animEffect>
                                    <p:anim calcmode="lin" valueType="num">
                                      <p:cBhvr>
                                        <p:cTn id="28" dur="1000" fill="hold"/>
                                        <p:tgtEl>
                                          <p:spTgt spid="18739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873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linds(horizontal)">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87398"/>
                                        </p:tgtEl>
                                        <p:attrNameLst>
                                          <p:attrName>style.visibility</p:attrName>
                                        </p:attrNameLst>
                                      </p:cBhvr>
                                      <p:to>
                                        <p:strVal val="visible"/>
                                      </p:to>
                                    </p:set>
                                    <p:animEffect transition="in" filter="fade">
                                      <p:cBhvr>
                                        <p:cTn id="39" dur="1000"/>
                                        <p:tgtEl>
                                          <p:spTgt spid="187398"/>
                                        </p:tgtEl>
                                      </p:cBhvr>
                                    </p:animEffect>
                                    <p:anim calcmode="lin" valueType="num">
                                      <p:cBhvr>
                                        <p:cTn id="40" dur="1000" fill="hold"/>
                                        <p:tgtEl>
                                          <p:spTgt spid="187398"/>
                                        </p:tgtEl>
                                        <p:attrNameLst>
                                          <p:attrName>ppt_x</p:attrName>
                                        </p:attrNameLst>
                                      </p:cBhvr>
                                      <p:tavLst>
                                        <p:tav tm="0">
                                          <p:val>
                                            <p:strVal val="#ppt_x"/>
                                          </p:val>
                                        </p:tav>
                                        <p:tav tm="100000">
                                          <p:val>
                                            <p:strVal val="#ppt_x"/>
                                          </p:val>
                                        </p:tav>
                                      </p:tavLst>
                                    </p:anim>
                                    <p:anim calcmode="lin" valueType="num">
                                      <p:cBhvr>
                                        <p:cTn id="41" dur="1000" fill="hold"/>
                                        <p:tgtEl>
                                          <p:spTgt spid="18739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87400"/>
                                        </p:tgtEl>
                                        <p:attrNameLst>
                                          <p:attrName>style.visibility</p:attrName>
                                        </p:attrNameLst>
                                      </p:cBhvr>
                                      <p:to>
                                        <p:strVal val="visible"/>
                                      </p:to>
                                    </p:set>
                                    <p:animEffect transition="in" filter="fade">
                                      <p:cBhvr>
                                        <p:cTn id="46" dur="1000"/>
                                        <p:tgtEl>
                                          <p:spTgt spid="187400"/>
                                        </p:tgtEl>
                                      </p:cBhvr>
                                    </p:animEffect>
                                    <p:anim calcmode="lin" valueType="num">
                                      <p:cBhvr>
                                        <p:cTn id="47" dur="1000" fill="hold"/>
                                        <p:tgtEl>
                                          <p:spTgt spid="187400"/>
                                        </p:tgtEl>
                                        <p:attrNameLst>
                                          <p:attrName>ppt_x</p:attrName>
                                        </p:attrNameLst>
                                      </p:cBhvr>
                                      <p:tavLst>
                                        <p:tav tm="0">
                                          <p:val>
                                            <p:strVal val="#ppt_x"/>
                                          </p:val>
                                        </p:tav>
                                        <p:tav tm="100000">
                                          <p:val>
                                            <p:strVal val="#ppt_x"/>
                                          </p:val>
                                        </p:tav>
                                      </p:tavLst>
                                    </p:anim>
                                    <p:anim calcmode="lin" valueType="num">
                                      <p:cBhvr>
                                        <p:cTn id="48" dur="1000" fill="hold"/>
                                        <p:tgtEl>
                                          <p:spTgt spid="18740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87401"/>
                                        </p:tgtEl>
                                        <p:attrNameLst>
                                          <p:attrName>style.visibility</p:attrName>
                                        </p:attrNameLst>
                                      </p:cBhvr>
                                      <p:to>
                                        <p:strVal val="visible"/>
                                      </p:to>
                                    </p:set>
                                    <p:animEffect transition="in" filter="fade">
                                      <p:cBhvr>
                                        <p:cTn id="53" dur="1000"/>
                                        <p:tgtEl>
                                          <p:spTgt spid="187401"/>
                                        </p:tgtEl>
                                      </p:cBhvr>
                                    </p:animEffect>
                                    <p:anim calcmode="lin" valueType="num">
                                      <p:cBhvr>
                                        <p:cTn id="54" dur="1000" fill="hold"/>
                                        <p:tgtEl>
                                          <p:spTgt spid="187401"/>
                                        </p:tgtEl>
                                        <p:attrNameLst>
                                          <p:attrName>ppt_x</p:attrName>
                                        </p:attrNameLst>
                                      </p:cBhvr>
                                      <p:tavLst>
                                        <p:tav tm="0">
                                          <p:val>
                                            <p:strVal val="#ppt_x"/>
                                          </p:val>
                                        </p:tav>
                                        <p:tav tm="100000">
                                          <p:val>
                                            <p:strVal val="#ppt_x"/>
                                          </p:val>
                                        </p:tav>
                                      </p:tavLst>
                                    </p:anim>
                                    <p:anim calcmode="lin" valueType="num">
                                      <p:cBhvr>
                                        <p:cTn id="55" dur="1000" fill="hold"/>
                                        <p:tgtEl>
                                          <p:spTgt spid="18740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87402"/>
                                        </p:tgtEl>
                                        <p:attrNameLst>
                                          <p:attrName>style.visibility</p:attrName>
                                        </p:attrNameLst>
                                      </p:cBhvr>
                                      <p:to>
                                        <p:strVal val="visible"/>
                                      </p:to>
                                    </p:set>
                                    <p:animEffect transition="in" filter="fade">
                                      <p:cBhvr>
                                        <p:cTn id="60" dur="1000"/>
                                        <p:tgtEl>
                                          <p:spTgt spid="187402"/>
                                        </p:tgtEl>
                                      </p:cBhvr>
                                    </p:animEffect>
                                    <p:anim calcmode="lin" valueType="num">
                                      <p:cBhvr>
                                        <p:cTn id="61" dur="1000" fill="hold"/>
                                        <p:tgtEl>
                                          <p:spTgt spid="187402"/>
                                        </p:tgtEl>
                                        <p:attrNameLst>
                                          <p:attrName>ppt_x</p:attrName>
                                        </p:attrNameLst>
                                      </p:cBhvr>
                                      <p:tavLst>
                                        <p:tav tm="0">
                                          <p:val>
                                            <p:strVal val="#ppt_x"/>
                                          </p:val>
                                        </p:tav>
                                        <p:tav tm="100000">
                                          <p:val>
                                            <p:strVal val="#ppt_x"/>
                                          </p:val>
                                        </p:tav>
                                      </p:tavLst>
                                    </p:anim>
                                    <p:anim calcmode="lin" valueType="num">
                                      <p:cBhvr>
                                        <p:cTn id="62" dur="1000" fill="hold"/>
                                        <p:tgtEl>
                                          <p:spTgt spid="1874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uiExpand="1" build="p"/>
      <p:bldP spid="187398" grpId="0"/>
      <p:bldP spid="187400" grpId="0"/>
      <p:bldP spid="187401" grpId="0"/>
      <p:bldP spid="187402"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685800"/>
            <a:ext cx="9144000" cy="39703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The past simple tense : ( </a:t>
            </a: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quá</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khứ</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Thì</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quá</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khứ</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diễn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tả</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một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việc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xảy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tại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một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điểm</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cụ</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thể</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quá</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khứ</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và</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đã</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kết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thúc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hoàn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toàn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ở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quá</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khứ</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Dấu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hiệu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last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gian</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khoảng</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gian</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ago</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gian</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quá</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khứ</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morning</a:t>
            </a:r>
            <a:r>
              <a:rPr kumimoji="0" lang="en-US"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Cấu</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trúc</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 )      S + ( was / were ) / V2/</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O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       S + ( wasn’t / weren’t ) / didn’t + V1  + O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 )      (Was/ Were)/ Did + S + V1 + ……. ?</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3" name="TextBox 2"/>
          <p:cNvSpPr txBox="1"/>
          <p:nvPr/>
        </p:nvSpPr>
        <p:spPr>
          <a:xfrm>
            <a:off x="228600" y="304800"/>
            <a:ext cx="2433680" cy="523220"/>
          </a:xfrm>
          <a:prstGeom prst="rect">
            <a:avLst/>
          </a:prstGeom>
          <a:noFill/>
        </p:spPr>
        <p:txBody>
          <a:bodyPr wrap="none" rtlCol="0">
            <a:spAutoFit/>
          </a:bodyPr>
          <a:lstStyle/>
          <a:p>
            <a:r>
              <a:rPr lang="en-US" sz="2800" b="1" u="sng" dirty="0" smtClean="0">
                <a:solidFill>
                  <a:srgbClr val="FF0000"/>
                </a:solidFill>
              </a:rPr>
              <a:t>II. GRAMMAR :</a:t>
            </a:r>
            <a:endParaRPr lang="en-US" sz="2800" b="1" u="sng"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80"/>
          <p:cNvSpPr txBox="1">
            <a:spLocks noChangeArrowheads="1"/>
          </p:cNvSpPr>
          <p:nvPr/>
        </p:nvSpPr>
        <p:spPr bwMode="auto">
          <a:xfrm>
            <a:off x="0" y="1752600"/>
            <a:ext cx="9144000" cy="5105400"/>
          </a:xfrm>
          <a:prstGeom prst="rect">
            <a:avLst/>
          </a:prstGeom>
          <a:noFill/>
          <a:ln>
            <a:noFill/>
          </a:ln>
        </p:spPr>
        <p:txBody>
          <a:bodyPr lIns="0" tIns="0" rIns="0" bIns="0" upright="1"/>
          <a:lstStyle/>
          <a:p>
            <a:pPr marR="0" indent="1205230" defTabSz="914400">
              <a:spcBef>
                <a:spcPts val="300"/>
              </a:spcBef>
              <a:spcAft>
                <a:spcPts val="300"/>
              </a:spcAft>
              <a:buClrTx/>
              <a:buSzTx/>
              <a:buFontTx/>
              <a:buNone/>
              <a:defRPr/>
            </a:pPr>
            <a:r>
              <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Be </a:t>
            </a:r>
            <a:r>
              <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sym typeface="Wingdings" panose="05000000000000000000" pitchFamily="2" charset="2"/>
              </a:rPr>
              <a:t> Were / Ordinary verbs  Simple past</a:t>
            </a:r>
            <a:endPar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endParaRPr>
          </a:p>
          <a:p>
            <a:pPr marR="0" defTabSz="914400">
              <a:spcBef>
                <a:spcPts val="300"/>
              </a:spcBef>
              <a:spcAft>
                <a:spcPts val="300"/>
              </a:spcAft>
              <a:buClrTx/>
              <a:buSzTx/>
              <a:buFontTx/>
              <a:buNone/>
              <a:defRPr/>
            </a:pPr>
            <a:r>
              <a:rPr kumimoji="0" lang="en-US" sz="2600" b="1" kern="1200" cap="none" spc="0" normalizeH="0" baseline="0" noProof="0" dirty="0">
                <a:latin typeface="Arial" panose="020B0604020202020204" pitchFamily="34" charset="0"/>
                <a:ea typeface="Times New Roman" panose="02020603050405020304"/>
                <a:cs typeface="Arial" panose="020B0604020202020204" pitchFamily="34" charset="0"/>
              </a:rPr>
              <a:t>   </a:t>
            </a:r>
            <a:r>
              <a:rPr kumimoji="0" lang="en-US" sz="2600" b="1" kern="1200" cap="none" spc="0" normalizeH="0" baseline="0" noProof="0" dirty="0">
                <a:latin typeface="Times New Roman" panose="02020603050405020304" pitchFamily="18" charset="0"/>
                <a:ea typeface="Times New Roman" panose="02020603050405020304"/>
                <a:cs typeface="Times New Roman" panose="02020603050405020304" pitchFamily="18" charset="0"/>
              </a:rPr>
              <a:t>Ex: I wish Lan </a:t>
            </a:r>
            <a:r>
              <a:rPr kumimoji="0" lang="en-US" sz="2600" b="1" u="sng"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were</a:t>
            </a:r>
            <a:r>
              <a:rPr kumimoji="0" lang="en-US" sz="2600" b="1" kern="1200" cap="none" spc="0" normalizeH="0" baseline="0" noProof="0" dirty="0">
                <a:solidFill>
                  <a:srgbClr val="66FF33"/>
                </a:solidFill>
                <a:latin typeface="Times New Roman" panose="02020603050405020304" pitchFamily="18" charset="0"/>
                <a:ea typeface="Times New Roman" panose="02020603050405020304"/>
                <a:cs typeface="Times New Roman" panose="02020603050405020304" pitchFamily="18" charset="0"/>
              </a:rPr>
              <a:t> </a:t>
            </a:r>
            <a:r>
              <a:rPr kumimoji="0" lang="en-US" sz="2600" b="1" kern="1200" cap="none" spc="0" normalizeH="0" baseline="0" noProof="0" dirty="0">
                <a:latin typeface="Times New Roman" panose="02020603050405020304" pitchFamily="18" charset="0"/>
                <a:ea typeface="Times New Roman" panose="02020603050405020304"/>
                <a:cs typeface="Times New Roman" panose="02020603050405020304" pitchFamily="18" charset="0"/>
              </a:rPr>
              <a:t>here </a:t>
            </a:r>
            <a:r>
              <a:rPr kumimoji="0" lang="en-US" sz="2600" b="1" u="sng"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now</a:t>
            </a:r>
            <a:r>
              <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a:t>
            </a:r>
          </a:p>
          <a:p>
            <a:pPr marR="0" defTabSz="914400">
              <a:spcBef>
                <a:spcPts val="300"/>
              </a:spcBef>
              <a:spcAft>
                <a:spcPts val="300"/>
              </a:spcAft>
              <a:buClrTx/>
              <a:buSzTx/>
              <a:buFontTx/>
              <a:buNone/>
              <a:defRPr/>
            </a:pPr>
            <a:r>
              <a:rPr kumimoji="0" lang="en-US" sz="2600" b="1" kern="1200" cap="none" spc="0" normalizeH="0" baseline="0" noProof="0" dirty="0">
                <a:latin typeface="Times New Roman" panose="02020603050405020304" pitchFamily="18" charset="0"/>
                <a:ea typeface="Times New Roman" panose="02020603050405020304"/>
                <a:cs typeface="Times New Roman" panose="02020603050405020304" pitchFamily="18" charset="0"/>
              </a:rPr>
              <a:t>           Minh wishes he </a:t>
            </a:r>
            <a:r>
              <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worked</a:t>
            </a:r>
            <a:r>
              <a:rPr kumimoji="0" lang="en-US" sz="2600" b="1" kern="1200" cap="none" spc="0" normalizeH="0" baseline="0" noProof="0" dirty="0">
                <a:solidFill>
                  <a:srgbClr val="66FF33"/>
                </a:solidFill>
                <a:latin typeface="Times New Roman" panose="02020603050405020304" pitchFamily="18" charset="0"/>
                <a:ea typeface="Times New Roman" panose="02020603050405020304"/>
                <a:cs typeface="Times New Roman" panose="02020603050405020304" pitchFamily="18" charset="0"/>
              </a:rPr>
              <a:t> </a:t>
            </a:r>
            <a:r>
              <a:rPr kumimoji="0" lang="en-US" sz="2600" b="1" kern="1200" cap="none" spc="0" normalizeH="0" baseline="0" noProof="0" dirty="0">
                <a:latin typeface="Times New Roman" panose="02020603050405020304" pitchFamily="18" charset="0"/>
                <a:ea typeface="Times New Roman" panose="02020603050405020304"/>
                <a:cs typeface="Times New Roman" panose="02020603050405020304" pitchFamily="18" charset="0"/>
              </a:rPr>
              <a:t>for Ha </a:t>
            </a:r>
            <a:r>
              <a:rPr kumimoji="0" lang="en-US" sz="2600" b="1" kern="1200" cap="none" spc="0" normalizeH="0" baseline="0" noProof="0" dirty="0" err="1">
                <a:latin typeface="Times New Roman" panose="02020603050405020304" pitchFamily="18" charset="0"/>
                <a:ea typeface="Times New Roman" panose="02020603050405020304"/>
                <a:cs typeface="Times New Roman" panose="02020603050405020304" pitchFamily="18" charset="0"/>
              </a:rPr>
              <a:t>Noi</a:t>
            </a:r>
            <a:r>
              <a:rPr kumimoji="0" lang="en-US" sz="2600" b="1" kern="1200" cap="none" spc="0" normalizeH="0" baseline="0" noProof="0" dirty="0">
                <a:latin typeface="Times New Roman" panose="02020603050405020304" pitchFamily="18" charset="0"/>
                <a:ea typeface="Times New Roman" panose="02020603050405020304"/>
                <a:cs typeface="Times New Roman" panose="02020603050405020304" pitchFamily="18" charset="0"/>
              </a:rPr>
              <a:t> newspaper </a:t>
            </a:r>
            <a:r>
              <a:rPr kumimoji="0" lang="en-US" sz="2600" b="1" u="sng"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now</a:t>
            </a:r>
            <a:r>
              <a:rPr kumimoji="0" lang="en-US" sz="2600" b="1" kern="1200" cap="none" spc="0" normalizeH="0" baseline="0" noProof="0" dirty="0">
                <a:solidFill>
                  <a:srgbClr val="FF0000"/>
                </a:solidFill>
                <a:latin typeface="Times New Roman" panose="02020603050405020304" pitchFamily="18" charset="0"/>
                <a:ea typeface="Times New Roman" panose="02020603050405020304"/>
                <a:cs typeface="Times New Roman" panose="02020603050405020304" pitchFamily="18" charset="0"/>
              </a:rPr>
              <a:t>.</a:t>
            </a:r>
          </a:p>
        </p:txBody>
      </p:sp>
      <p:sp>
        <p:nvSpPr>
          <p:cNvPr id="12" name="Text Box 8"/>
          <p:cNvSpPr txBox="1">
            <a:spLocks noChangeArrowheads="1"/>
          </p:cNvSpPr>
          <p:nvPr/>
        </p:nvSpPr>
        <p:spPr bwMode="auto">
          <a:xfrm>
            <a:off x="685800" y="762000"/>
            <a:ext cx="7924800" cy="646113"/>
          </a:xfrm>
          <a:prstGeom prst="rect">
            <a:avLst/>
          </a:prstGeom>
          <a:noFill/>
          <a:ln>
            <a:solidFill>
              <a:schemeClr val="tx1"/>
            </a:solid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en-US" sz="2800" b="1" i="0" u="sng"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Form:</a:t>
            </a:r>
            <a:r>
              <a:rPr kumimoji="0" lang="en-US" sz="2800" b="1" i="0" u="none" strike="noStrike" kern="1200" cap="none" spc="0" normalizeH="0" baseline="0" noProof="0" dirty="0">
                <a:ln>
                  <a:noFill/>
                </a:ln>
                <a:solidFill>
                  <a:srgbClr val="0070C0"/>
                </a:solidFill>
                <a:effectLst/>
                <a:uLnTx/>
                <a:uFillTx/>
                <a:latin typeface="Times New Roman" panose="02020603050405020304" pitchFamily="18" charset="0"/>
                <a:ea typeface="+mn-ea"/>
                <a:cs typeface="Times New Roman" panose="02020603050405020304" pitchFamily="18" charset="0"/>
              </a:rPr>
              <a:t>    </a:t>
            </a:r>
            <a:r>
              <a:rPr kumimoji="0" lang="en-US" sz="36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S1+ Wish(es) + S2 + V2/ed …..</a:t>
            </a:r>
          </a:p>
        </p:txBody>
      </p:sp>
      <p:sp>
        <p:nvSpPr>
          <p:cNvPr id="5" name="TextBox 4"/>
          <p:cNvSpPr txBox="1"/>
          <p:nvPr/>
        </p:nvSpPr>
        <p:spPr>
          <a:xfrm>
            <a:off x="1066800" y="228600"/>
            <a:ext cx="4038600" cy="523220"/>
          </a:xfrm>
          <a:prstGeom prst="rect">
            <a:avLst/>
          </a:prstGeom>
          <a:noFill/>
        </p:spPr>
        <p:txBody>
          <a:bodyPr wrap="square" rtlCol="0">
            <a:spAutoFit/>
          </a:bodyPr>
          <a:lstStyle/>
          <a:p>
            <a:r>
              <a:rPr lang="en-US" sz="2800" b="1" dirty="0" smtClean="0">
                <a:solidFill>
                  <a:srgbClr val="FF0000"/>
                </a:solidFill>
              </a:rPr>
              <a:t>II . THE WISH SENTENCES</a:t>
            </a:r>
            <a:endParaRPr 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5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left)">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left)">
                                      <p:cBhvr>
                                        <p:cTn id="2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Rot="1"/>
          </p:cNvSpPr>
          <p:nvPr>
            <p:ph type="title"/>
          </p:nvPr>
        </p:nvSpPr>
        <p:spPr>
          <a:xfrm>
            <a:off x="533400" y="1447800"/>
            <a:ext cx="8153400" cy="1066800"/>
          </a:xfrm>
          <a:ln/>
        </p:spPr>
        <p:txBody>
          <a:bodyPr vert="horz" wrap="square" lIns="91440" tIns="45720" rIns="91440" bIns="45720" anchor="ctr" anchorCtr="0"/>
          <a:lstStyle/>
          <a:p>
            <a:pPr marL="393700" indent="-393700" algn="l" eaLnBrk="1" hangingPunct="1"/>
            <a:r>
              <a:rPr lang="en-US" altLang="en-US" sz="3200" dirty="0">
                <a:solidFill>
                  <a:schemeClr val="bg2"/>
                </a:solidFill>
                <a:latin typeface="Times New Roman" panose="02020603050405020304" pitchFamily="18" charset="0"/>
                <a:cs typeface="Times New Roman" panose="02020603050405020304" pitchFamily="18" charset="0"/>
              </a:rPr>
              <a:t>1. Learn the new words and the wish sentences by heart</a:t>
            </a:r>
            <a:endParaRPr lang="en-US" altLang="en-US" sz="3200" dirty="0">
              <a:solidFill>
                <a:schemeClr val="bg2"/>
              </a:solidFill>
              <a:latin typeface="Times New Roman" panose="02020603050405020304" pitchFamily="18" charset="0"/>
              <a:ea typeface="Times New Roman" panose="02020603050405020304" pitchFamily="18" charset="0"/>
            </a:endParaRPr>
          </a:p>
        </p:txBody>
      </p:sp>
      <p:pic>
        <p:nvPicPr>
          <p:cNvPr id="41987" name="Picture 2"/>
          <p:cNvPicPr>
            <a:picLocks noGrp="1" noChangeAspect="1"/>
          </p:cNvPicPr>
          <p:nvPr>
            <p:ph idx="1"/>
          </p:nvPr>
        </p:nvPicPr>
        <p:blipFill>
          <a:blip r:embed="rId2"/>
          <a:srcRect/>
          <a:stretch>
            <a:fillRect/>
          </a:stretch>
        </p:blipFill>
        <p:spPr>
          <a:xfrm>
            <a:off x="0" y="0"/>
            <a:ext cx="9144000" cy="6858000"/>
          </a:xfrm>
          <a:ln/>
        </p:spPr>
      </p:pic>
      <p:sp>
        <p:nvSpPr>
          <p:cNvPr id="41988" name="WordArt 3"/>
          <p:cNvSpPr>
            <a:spLocks noTextEdit="1"/>
          </p:cNvSpPr>
          <p:nvPr/>
        </p:nvSpPr>
        <p:spPr>
          <a:xfrm>
            <a:off x="1752600" y="457200"/>
            <a:ext cx="5181600" cy="647700"/>
          </a:xfrm>
          <a:prstGeom prst="rect">
            <a:avLst/>
          </a:prstGeom>
        </p:spPr>
        <p:txBody>
          <a:bodyPr wrap="none" fromWordArt="1">
            <a:prstTxWarp prst="textPlain">
              <a:avLst>
                <a:gd name="adj" fmla="val 50000"/>
              </a:avLst>
            </a:prstTxWarp>
            <a:normAutofit/>
          </a:bodyPr>
          <a:lstStyle/>
          <a:p>
            <a:pPr algn="ctr"/>
            <a:r>
              <a:rPr lang="en-US" sz="3600">
                <a:ln w="12700" cap="flat" cmpd="sng">
                  <a:solidFill>
                    <a:srgbClr val="3333CC"/>
                  </a:solidFill>
                  <a:prstDash val="solid"/>
                  <a:headEnd type="none" w="med" len="med"/>
                  <a:tailEnd type="none" w="med" len="med"/>
                </a:ln>
                <a:solidFill>
                  <a:srgbClr val="B2B2B2">
                    <a:alpha val="50195"/>
                  </a:srgbClr>
                </a:solidFill>
                <a:effectLst>
                  <a:outerShdw dist="45791" dir="2021404" algn="ctr" rotWithShape="0">
                    <a:srgbClr val="9999FF"/>
                  </a:outerShdw>
                </a:effectLst>
                <a:latin typeface="Times New Roman" panose="02020603050405020304" pitchFamily="18" charset="0"/>
                <a:ea typeface="Times New Roman" panose="02020603050405020304" pitchFamily="18" charset="0"/>
              </a:rPr>
              <a:t>HOMEWORK</a:t>
            </a:r>
          </a:p>
        </p:txBody>
      </p:sp>
      <p:sp>
        <p:nvSpPr>
          <p:cNvPr id="41989" name="Text Box 6"/>
          <p:cNvSpPr txBox="1"/>
          <p:nvPr/>
        </p:nvSpPr>
        <p:spPr>
          <a:xfrm>
            <a:off x="609600" y="1462088"/>
            <a:ext cx="8001000" cy="584200"/>
          </a:xfrm>
          <a:prstGeom prst="rect">
            <a:avLst/>
          </a:prstGeom>
          <a:noFill/>
          <a:ln w="9525">
            <a:noFill/>
          </a:ln>
          <a:effectLst>
            <a:outerShdw dist="35921" dir="2699999" sy="50000" kx="2003315" algn="bl" rotWithShape="0">
              <a:schemeClr val="bg2">
                <a:alpha val="79999"/>
              </a:schemeClr>
            </a:outerShdw>
          </a:effectLst>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6075" lvl="0" indent="-346075">
              <a:spcBef>
                <a:spcPct val="0"/>
              </a:spcBef>
              <a:buFontTx/>
              <a:buNone/>
            </a:pPr>
            <a:r>
              <a:rPr lang="en-US" altLang="en-US" b="1" dirty="0">
                <a:latin typeface="Times New Roman" panose="02020603050405020304" pitchFamily="18" charset="0"/>
                <a:cs typeface="Times New Roman" panose="02020603050405020304" pitchFamily="18" charset="0"/>
              </a:rPr>
              <a:t>-Read the text again at home </a:t>
            </a:r>
            <a:endParaRPr lang="en-US" altLang="en-US" b="1" dirty="0">
              <a:latin typeface="Times New Roman" panose="02020603050405020304" pitchFamily="18" charset="0"/>
              <a:ea typeface="Times New Roman" panose="02020603050405020304" pitchFamily="18" charset="0"/>
            </a:endParaRPr>
          </a:p>
        </p:txBody>
      </p:sp>
      <p:sp>
        <p:nvSpPr>
          <p:cNvPr id="41990" name="Text Box 7"/>
          <p:cNvSpPr txBox="1"/>
          <p:nvPr/>
        </p:nvSpPr>
        <p:spPr>
          <a:xfrm>
            <a:off x="609600" y="2971800"/>
            <a:ext cx="6858000" cy="584200"/>
          </a:xfrm>
          <a:prstGeom prst="rect">
            <a:avLst/>
          </a:prstGeom>
          <a:noFill/>
          <a:ln w="9525">
            <a:noFill/>
          </a:ln>
          <a:effectLst>
            <a:outerShdw dist="35921" dir="2699999" sy="50000" kx="2003315" algn="bl" rotWithShape="0">
              <a:schemeClr val="bg2">
                <a:alpha val="79999"/>
              </a:schemeClr>
            </a:outerShdw>
          </a:effectLst>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b="1" dirty="0">
                <a:latin typeface="Times New Roman" panose="02020603050405020304" pitchFamily="18" charset="0"/>
                <a:cs typeface="Times New Roman" panose="02020603050405020304" pitchFamily="18" charset="0"/>
              </a:rPr>
              <a:t>- Prepare Speak + Listen page 8.</a:t>
            </a:r>
            <a:endParaRPr lang="en-US" altLang="en-US" b="1" dirty="0">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0" y="304800"/>
            <a:ext cx="9144000" cy="923330"/>
          </a:xfrm>
          <a:prstGeom prst="rect">
            <a:avLst/>
          </a:prstGeom>
          <a:noFill/>
          <a:ln w="9525">
            <a:noFill/>
            <a:miter lim="800000"/>
            <a:headEnd/>
            <a:tailEnd/>
          </a:ln>
        </p:spPr>
        <p:txBody>
          <a:bodyPr wrap="square">
            <a:spAutoFit/>
          </a:bodyPr>
          <a:lstStyle/>
          <a:p>
            <a:pPr algn="ctr"/>
            <a:r>
              <a:rPr lang="en-US" sz="5400" b="1" dirty="0" smtClean="0">
                <a:solidFill>
                  <a:srgbClr val="FF0000"/>
                </a:solidFill>
                <a:latin typeface="Times New Roman" pitchFamily="18" charset="0"/>
              </a:rPr>
              <a:t>Lesson </a:t>
            </a:r>
            <a:r>
              <a:rPr lang="en-US" sz="5400" b="1" dirty="0">
                <a:solidFill>
                  <a:srgbClr val="FF0000"/>
                </a:solidFill>
                <a:latin typeface="Times New Roman" pitchFamily="18" charset="0"/>
              </a:rPr>
              <a:t>1 : Introduction</a:t>
            </a:r>
          </a:p>
        </p:txBody>
      </p:sp>
      <p:sp>
        <p:nvSpPr>
          <p:cNvPr id="4" name="TextBox 3"/>
          <p:cNvSpPr txBox="1"/>
          <p:nvPr/>
        </p:nvSpPr>
        <p:spPr>
          <a:xfrm>
            <a:off x="838200" y="1676400"/>
            <a:ext cx="2554354" cy="523220"/>
          </a:xfrm>
          <a:prstGeom prst="rect">
            <a:avLst/>
          </a:prstGeom>
          <a:noFill/>
        </p:spPr>
        <p:txBody>
          <a:bodyPr wrap="none" rtlCol="0">
            <a:spAutoFit/>
          </a:bodyPr>
          <a:lstStyle/>
          <a:p>
            <a:r>
              <a:rPr lang="en-US" sz="2800" b="1" dirty="0" smtClean="0"/>
              <a:t>1.Note book : 2 </a:t>
            </a:r>
            <a:endParaRPr lang="en-US" sz="2800" b="1" dirty="0"/>
          </a:p>
        </p:txBody>
      </p:sp>
      <p:sp>
        <p:nvSpPr>
          <p:cNvPr id="5" name="TextBox 4"/>
          <p:cNvSpPr txBox="1"/>
          <p:nvPr/>
        </p:nvSpPr>
        <p:spPr>
          <a:xfrm>
            <a:off x="838200" y="2209800"/>
            <a:ext cx="4620304" cy="523220"/>
          </a:xfrm>
          <a:prstGeom prst="rect">
            <a:avLst/>
          </a:prstGeom>
          <a:noFill/>
        </p:spPr>
        <p:txBody>
          <a:bodyPr wrap="none" rtlCol="0">
            <a:spAutoFit/>
          </a:bodyPr>
          <a:lstStyle/>
          <a:p>
            <a:r>
              <a:rPr lang="en-US" sz="2800" b="1" dirty="0" smtClean="0"/>
              <a:t>2.Syllabus : 2 periods/ a week</a:t>
            </a:r>
            <a:endParaRPr lang="en-US" sz="2800" b="1" dirty="0"/>
          </a:p>
        </p:txBody>
      </p:sp>
      <p:sp>
        <p:nvSpPr>
          <p:cNvPr id="8" name="TextBox 7"/>
          <p:cNvSpPr txBox="1"/>
          <p:nvPr/>
        </p:nvSpPr>
        <p:spPr>
          <a:xfrm>
            <a:off x="838200" y="2667000"/>
            <a:ext cx="1376146" cy="523220"/>
          </a:xfrm>
          <a:prstGeom prst="rect">
            <a:avLst/>
          </a:prstGeom>
          <a:noFill/>
        </p:spPr>
        <p:txBody>
          <a:bodyPr wrap="none" rtlCol="0">
            <a:spAutoFit/>
          </a:bodyPr>
          <a:lstStyle/>
          <a:p>
            <a:r>
              <a:rPr lang="en-US" sz="2800" b="1" dirty="0" smtClean="0"/>
              <a:t>3.Note :</a:t>
            </a:r>
            <a:endParaRPr lang="en-US" sz="2800" b="1" dirty="0"/>
          </a:p>
        </p:txBody>
      </p:sp>
      <p:sp>
        <p:nvSpPr>
          <p:cNvPr id="9" name="TextBox 8"/>
          <p:cNvSpPr txBox="1"/>
          <p:nvPr/>
        </p:nvSpPr>
        <p:spPr>
          <a:xfrm>
            <a:off x="1295400" y="3048000"/>
            <a:ext cx="3008516" cy="523220"/>
          </a:xfrm>
          <a:prstGeom prst="rect">
            <a:avLst/>
          </a:prstGeom>
          <a:noFill/>
        </p:spPr>
        <p:txBody>
          <a:bodyPr wrap="none" rtlCol="0">
            <a:spAutoFit/>
          </a:bodyPr>
          <a:lstStyle/>
          <a:p>
            <a:r>
              <a:rPr lang="en-US" sz="2800" b="1" dirty="0" smtClean="0"/>
              <a:t>- Learn vocabulary </a:t>
            </a:r>
            <a:endParaRPr lang="en-US" sz="2800" b="1" dirty="0"/>
          </a:p>
        </p:txBody>
      </p:sp>
      <p:sp>
        <p:nvSpPr>
          <p:cNvPr id="10" name="TextBox 9"/>
          <p:cNvSpPr txBox="1"/>
          <p:nvPr/>
        </p:nvSpPr>
        <p:spPr>
          <a:xfrm>
            <a:off x="1219200" y="3581400"/>
            <a:ext cx="10972800" cy="954107"/>
          </a:xfrm>
          <a:prstGeom prst="rect">
            <a:avLst/>
          </a:prstGeom>
          <a:noFill/>
        </p:spPr>
        <p:txBody>
          <a:bodyPr wrap="square" rtlCol="0">
            <a:spAutoFit/>
          </a:bodyPr>
          <a:lstStyle/>
          <a:p>
            <a:r>
              <a:rPr lang="en-US" sz="2800" b="1" dirty="0" smtClean="0"/>
              <a:t>- Do a lot of homework ( teacher’s exercises , </a:t>
            </a:r>
          </a:p>
          <a:p>
            <a:r>
              <a:rPr lang="en-US" sz="2800" b="1" dirty="0" smtClean="0"/>
              <a:t>on the internet …….)</a:t>
            </a:r>
            <a:endParaRPr lang="en-US" sz="2800" b="1" dirty="0"/>
          </a:p>
        </p:txBody>
      </p:sp>
      <p:sp>
        <p:nvSpPr>
          <p:cNvPr id="11" name="TextBox 10"/>
          <p:cNvSpPr txBox="1"/>
          <p:nvPr/>
        </p:nvSpPr>
        <p:spPr>
          <a:xfrm>
            <a:off x="1143000" y="4572000"/>
            <a:ext cx="2316019" cy="523220"/>
          </a:xfrm>
          <a:prstGeom prst="rect">
            <a:avLst/>
          </a:prstGeom>
          <a:noFill/>
        </p:spPr>
        <p:txBody>
          <a:bodyPr wrap="none" rtlCol="0">
            <a:spAutoFit/>
          </a:bodyPr>
          <a:lstStyle/>
          <a:p>
            <a:r>
              <a:rPr lang="en-US" sz="2800" b="1" dirty="0" smtClean="0"/>
              <a:t>- Try your best</a:t>
            </a:r>
            <a:endParaRPr 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9" descr="POINSET3"/>
          <p:cNvPicPr>
            <a:picLocks noChangeAspect="1"/>
          </p:cNvPicPr>
          <p:nvPr/>
        </p:nvPicPr>
        <p:blipFill>
          <a:blip r:embed="rId2"/>
          <a:stretch>
            <a:fillRect/>
          </a:stretch>
        </p:blipFill>
        <p:spPr>
          <a:xfrm>
            <a:off x="5410200" y="4191000"/>
            <a:ext cx="3733800" cy="2865438"/>
          </a:xfrm>
          <a:prstGeom prst="rect">
            <a:avLst/>
          </a:prstGeom>
          <a:noFill/>
          <a:ln w="9525">
            <a:noFill/>
          </a:ln>
        </p:spPr>
      </p:pic>
      <p:sp>
        <p:nvSpPr>
          <p:cNvPr id="3076" name="WordArt 12"/>
          <p:cNvSpPr>
            <a:spLocks noChangeArrowheads="1" noChangeShapeType="1" noTextEdit="1"/>
          </p:cNvSpPr>
          <p:nvPr/>
        </p:nvSpPr>
        <p:spPr bwMode="auto">
          <a:xfrm>
            <a:off x="304800" y="1295400"/>
            <a:ext cx="8534400" cy="990600"/>
          </a:xfrm>
          <a:prstGeom prst="rect">
            <a:avLst/>
          </a:prstGeom>
        </p:spPr>
        <p:txBody>
          <a:bodyPr wrap="none" numCol="1"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0" i="0" u="none" strike="noStrike" kern="10" cap="none" spc="0" normalizeH="0" baseline="0" noProof="0" dirty="0">
                <a:ln>
                  <a:noFill/>
                </a:ln>
                <a:solidFill>
                  <a:srgbClr val="FFC000"/>
                </a:solidFill>
                <a:effectLst>
                  <a:outerShdw dist="35921" dir="2700000" algn="ctr" rotWithShape="0">
                    <a:srgbClr val="C0C0C0">
                      <a:alpha val="79999"/>
                    </a:srgbClr>
                  </a:outerShdw>
                </a:effectLst>
                <a:uLnTx/>
                <a:uFillTx/>
                <a:latin typeface="Impact" panose="020B0806030902050204"/>
                <a:ea typeface="+mn-ea"/>
                <a:cs typeface="+mn-cs"/>
              </a:rPr>
              <a:t>UNIT 1: </a:t>
            </a:r>
            <a:r>
              <a:rPr kumimoji="0" lang="en-US" sz="3200" b="0" i="0" u="none" strike="noStrike" kern="10" cap="none" spc="0" normalizeH="0" baseline="0" noProof="0" dirty="0">
                <a:ln>
                  <a:noFill/>
                </a:ln>
                <a:solidFill>
                  <a:srgbClr val="00CCFF"/>
                </a:solidFill>
                <a:effectLst>
                  <a:outerShdw dist="35921" dir="2700000" algn="ctr" rotWithShape="0">
                    <a:srgbClr val="C0C0C0">
                      <a:alpha val="79999"/>
                    </a:srgbClr>
                  </a:outerShdw>
                </a:effectLst>
                <a:uLnTx/>
                <a:uFillTx/>
                <a:latin typeface="Impact" panose="020B0806030902050204"/>
                <a:ea typeface="+mn-ea"/>
                <a:cs typeface="+mn-cs"/>
              </a:rPr>
              <a:t>A VISIT FROM A PEN PAL</a:t>
            </a:r>
          </a:p>
        </p:txBody>
      </p:sp>
      <p:sp>
        <p:nvSpPr>
          <p:cNvPr id="5" name="TextBox 4"/>
          <p:cNvSpPr txBox="1"/>
          <p:nvPr/>
        </p:nvSpPr>
        <p:spPr>
          <a:xfrm>
            <a:off x="1981200" y="304800"/>
            <a:ext cx="5581400" cy="523220"/>
          </a:xfrm>
          <a:prstGeom prst="rect">
            <a:avLst/>
          </a:prstGeom>
          <a:noFill/>
        </p:spPr>
        <p:txBody>
          <a:bodyPr wrap="none" rtlCol="0">
            <a:spAutoFit/>
          </a:bodyPr>
          <a:lstStyle/>
          <a:p>
            <a:r>
              <a:rPr lang="en-US" sz="2800" b="1" dirty="0" smtClean="0"/>
              <a:t>WEDNESDAY , SEPTEMBER 8</a:t>
            </a:r>
            <a:r>
              <a:rPr lang="en-US" sz="2800" b="1" baseline="30000" dirty="0" smtClean="0"/>
              <a:t>th</a:t>
            </a:r>
            <a:r>
              <a:rPr lang="en-US" sz="2800" b="1" dirty="0" smtClean="0"/>
              <a:t> , 2021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14" name="Text Box 18"/>
          <p:cNvSpPr txBox="1"/>
          <p:nvPr/>
        </p:nvSpPr>
        <p:spPr>
          <a:xfrm>
            <a:off x="457200" y="3124200"/>
            <a:ext cx="3074988" cy="387798"/>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Hung’s Temple</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132116" name="Text Box 20"/>
          <p:cNvSpPr txBox="1"/>
          <p:nvPr/>
        </p:nvSpPr>
        <p:spPr>
          <a:xfrm>
            <a:off x="6019800" y="3124200"/>
            <a:ext cx="3124200" cy="387798"/>
          </a:xfrm>
          <a:prstGeom prst="rect">
            <a:avLst/>
          </a:prstGeom>
          <a:noFill/>
          <a:ln w="9525">
            <a:noFill/>
          </a:ln>
        </p:spPr>
        <p:txBody>
          <a:bodyPr wrap="square">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Dong</a:t>
            </a:r>
            <a:r>
              <a:rPr lang="en-US" altLang="en-US" sz="2400" b="1" dirty="0">
                <a:solidFill>
                  <a:srgbClr val="FF0000"/>
                </a:solidFill>
                <a:latin typeface="Arial" panose="020B0604020202020204" pitchFamily="34" charset="0"/>
                <a:cs typeface="Arial" panose="020B0604020202020204" pitchFamily="34" charset="0"/>
              </a:rPr>
              <a:t> Xuan  Market</a:t>
            </a:r>
            <a:endParaRPr lang="en-US" altLang="en-US" sz="2400" b="1" dirty="0">
              <a:solidFill>
                <a:srgbClr val="FF0000"/>
              </a:solidFill>
              <a:latin typeface="Arial" panose="020B0604020202020204" pitchFamily="34" charset="0"/>
              <a:ea typeface="Arial" panose="020B0604020202020204" pitchFamily="34" charset="0"/>
            </a:endParaRPr>
          </a:p>
        </p:txBody>
      </p:sp>
      <p:sp>
        <p:nvSpPr>
          <p:cNvPr id="27652" name="Text Box 22"/>
          <p:cNvSpPr txBox="1"/>
          <p:nvPr/>
        </p:nvSpPr>
        <p:spPr>
          <a:xfrm>
            <a:off x="0" y="6007100"/>
            <a:ext cx="2971800" cy="43656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endParaRPr lang="en-US" altLang="en-US" sz="1800" dirty="0">
              <a:solidFill>
                <a:srgbClr val="3333FF"/>
              </a:solidFill>
              <a:latin typeface="Arial" panose="020B0604020202020204" pitchFamily="34" charset="0"/>
              <a:ea typeface="Arial" panose="020B0604020202020204" pitchFamily="34" charset="0"/>
            </a:endParaRPr>
          </a:p>
        </p:txBody>
      </p:sp>
      <p:sp>
        <p:nvSpPr>
          <p:cNvPr id="27653" name="Text Box 23"/>
          <p:cNvSpPr txBox="1"/>
          <p:nvPr/>
        </p:nvSpPr>
        <p:spPr>
          <a:xfrm>
            <a:off x="3810000" y="11398250"/>
            <a:ext cx="1676400" cy="366713"/>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endParaRPr lang="en-US" altLang="en-US" sz="1800" dirty="0">
              <a:latin typeface="Arial" panose="020B0604020202020204" pitchFamily="34" charset="0"/>
              <a:ea typeface="Arial" panose="020B0604020202020204" pitchFamily="34" charset="0"/>
            </a:endParaRPr>
          </a:p>
        </p:txBody>
      </p:sp>
      <p:sp>
        <p:nvSpPr>
          <p:cNvPr id="132120" name="Text Box 24"/>
          <p:cNvSpPr txBox="1"/>
          <p:nvPr/>
        </p:nvSpPr>
        <p:spPr>
          <a:xfrm>
            <a:off x="3657600" y="6248400"/>
            <a:ext cx="2051050" cy="387798"/>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r>
              <a:rPr lang="en-US" altLang="en-US" sz="2400" b="1" dirty="0" smtClean="0">
                <a:solidFill>
                  <a:srgbClr val="FF0000"/>
                </a:solidFill>
                <a:latin typeface="Times New Roman" panose="02020603050405020304" pitchFamily="18" charset="0"/>
                <a:cs typeface="Times New Roman" panose="02020603050405020304" pitchFamily="18" charset="0"/>
              </a:rPr>
              <a:t>Eating </a:t>
            </a:r>
            <a:r>
              <a:rPr lang="en-US" altLang="en-US" sz="2400" b="1" dirty="0">
                <a:solidFill>
                  <a:srgbClr val="FF0000"/>
                </a:solidFill>
                <a:latin typeface="Times New Roman" panose="02020603050405020304" pitchFamily="18" charset="0"/>
                <a:cs typeface="Times New Roman" panose="02020603050405020304" pitchFamily="18" charset="0"/>
              </a:rPr>
              <a:t>out</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132122" name="Text Box 26"/>
          <p:cNvSpPr txBox="1"/>
          <p:nvPr/>
        </p:nvSpPr>
        <p:spPr>
          <a:xfrm>
            <a:off x="6172200" y="6248400"/>
            <a:ext cx="3160713" cy="387798"/>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Ha Noi Opera House</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pic>
        <p:nvPicPr>
          <p:cNvPr id="132130" name="Picture 34"/>
          <p:cNvPicPr>
            <a:picLocks noChangeAspect="1"/>
          </p:cNvPicPr>
          <p:nvPr/>
        </p:nvPicPr>
        <p:blipFill>
          <a:blip r:embed="rId2"/>
          <a:stretch>
            <a:fillRect/>
          </a:stretch>
        </p:blipFill>
        <p:spPr>
          <a:xfrm>
            <a:off x="3200400" y="3962400"/>
            <a:ext cx="2514600" cy="2120900"/>
          </a:xfrm>
          <a:prstGeom prst="rect">
            <a:avLst/>
          </a:prstGeom>
          <a:noFill/>
          <a:ln w="57150" cap="flat" cmpd="thickThin">
            <a:solidFill>
              <a:srgbClr val="800000"/>
            </a:solidFill>
            <a:prstDash val="solid"/>
            <a:miter/>
            <a:headEnd type="none" w="med" len="med"/>
            <a:tailEnd type="none" w="med" len="med"/>
          </a:ln>
        </p:spPr>
      </p:pic>
      <p:pic>
        <p:nvPicPr>
          <p:cNvPr id="132132" name="Picture 36"/>
          <p:cNvPicPr>
            <a:picLocks noChangeAspect="1"/>
          </p:cNvPicPr>
          <p:nvPr/>
        </p:nvPicPr>
        <p:blipFill>
          <a:blip r:embed="rId3"/>
          <a:stretch>
            <a:fillRect/>
          </a:stretch>
        </p:blipFill>
        <p:spPr>
          <a:xfrm>
            <a:off x="6172200" y="3962400"/>
            <a:ext cx="2743200" cy="2168525"/>
          </a:xfrm>
          <a:prstGeom prst="rect">
            <a:avLst/>
          </a:prstGeom>
          <a:noFill/>
          <a:ln w="57150" cap="flat" cmpd="thickThin">
            <a:solidFill>
              <a:srgbClr val="800000"/>
            </a:solidFill>
            <a:prstDash val="solid"/>
            <a:miter/>
            <a:headEnd type="none" w="med" len="med"/>
            <a:tailEnd type="none" w="med" len="med"/>
          </a:ln>
        </p:spPr>
      </p:pic>
      <p:pic>
        <p:nvPicPr>
          <p:cNvPr id="132134" name="Picture 38"/>
          <p:cNvPicPr>
            <a:picLocks noChangeAspect="1"/>
          </p:cNvPicPr>
          <p:nvPr/>
        </p:nvPicPr>
        <p:blipFill>
          <a:blip r:embed="rId4"/>
          <a:stretch>
            <a:fillRect/>
          </a:stretch>
        </p:blipFill>
        <p:spPr>
          <a:xfrm>
            <a:off x="228600" y="1371600"/>
            <a:ext cx="2590800" cy="1676400"/>
          </a:xfrm>
          <a:prstGeom prst="rect">
            <a:avLst/>
          </a:prstGeom>
          <a:noFill/>
          <a:ln w="57150" cap="flat" cmpd="thickThin">
            <a:solidFill>
              <a:srgbClr val="800000"/>
            </a:solidFill>
            <a:prstDash val="solid"/>
            <a:miter/>
            <a:headEnd type="none" w="med" len="med"/>
            <a:tailEnd type="none" w="med" len="med"/>
          </a:ln>
        </p:spPr>
      </p:pic>
      <p:pic>
        <p:nvPicPr>
          <p:cNvPr id="132135" name="Picture 39"/>
          <p:cNvPicPr>
            <a:picLocks noChangeAspect="1"/>
          </p:cNvPicPr>
          <p:nvPr/>
        </p:nvPicPr>
        <p:blipFill>
          <a:blip r:embed="rId5"/>
          <a:stretch>
            <a:fillRect/>
          </a:stretch>
        </p:blipFill>
        <p:spPr>
          <a:xfrm>
            <a:off x="6019800" y="1371600"/>
            <a:ext cx="2743200" cy="1676400"/>
          </a:xfrm>
          <a:prstGeom prst="rect">
            <a:avLst/>
          </a:prstGeom>
          <a:noFill/>
          <a:ln w="57150" cap="flat" cmpd="thickThin">
            <a:solidFill>
              <a:srgbClr val="800000"/>
            </a:solidFill>
            <a:prstDash val="solid"/>
            <a:miter/>
            <a:headEnd type="none" w="med" len="med"/>
            <a:tailEnd type="none" w="med" len="med"/>
          </a:ln>
        </p:spPr>
      </p:pic>
      <p:pic>
        <p:nvPicPr>
          <p:cNvPr id="132136" name="Picture 40"/>
          <p:cNvPicPr>
            <a:picLocks noChangeAspect="1"/>
          </p:cNvPicPr>
          <p:nvPr/>
        </p:nvPicPr>
        <p:blipFill>
          <a:blip r:embed="rId6"/>
          <a:stretch>
            <a:fillRect/>
          </a:stretch>
        </p:blipFill>
        <p:spPr>
          <a:xfrm>
            <a:off x="3429000" y="1371600"/>
            <a:ext cx="2057400" cy="1676400"/>
          </a:xfrm>
          <a:prstGeom prst="rect">
            <a:avLst/>
          </a:prstGeom>
          <a:noFill/>
          <a:ln w="57150" cap="flat" cmpd="thickThin">
            <a:solidFill>
              <a:srgbClr val="800000"/>
            </a:solidFill>
            <a:prstDash val="solid"/>
            <a:miter/>
            <a:headEnd type="none" w="med" len="med"/>
            <a:tailEnd type="none" w="med" len="med"/>
          </a:ln>
        </p:spPr>
      </p:pic>
      <p:sp>
        <p:nvSpPr>
          <p:cNvPr id="132115" name="Text Box 19"/>
          <p:cNvSpPr txBox="1"/>
          <p:nvPr/>
        </p:nvSpPr>
        <p:spPr>
          <a:xfrm>
            <a:off x="3200400" y="3124200"/>
            <a:ext cx="2819400" cy="683264"/>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80000"/>
              </a:lnSpc>
              <a:spcBef>
                <a:spcPct val="0"/>
              </a:spcBef>
              <a:buFontTx/>
              <a:buNone/>
            </a:pPr>
            <a:r>
              <a:rPr lang="en-US" altLang="en-US" sz="2400" b="1" dirty="0">
                <a:solidFill>
                  <a:srgbClr val="FF0000"/>
                </a:solidFill>
                <a:latin typeface="Times New Roman" panose="02020603050405020304" pitchFamily="18" charset="0"/>
                <a:cs typeface="Times New Roman" panose="02020603050405020304" pitchFamily="18" charset="0"/>
              </a:rPr>
              <a:t>The Temple of Literature </a:t>
            </a:r>
            <a:endParaRPr lang="en-US" altLang="en-US" sz="2400" b="1" dirty="0">
              <a:solidFill>
                <a:srgbClr val="FF0000"/>
              </a:solidFill>
              <a:latin typeface="Times New Roman" panose="02020603050405020304" pitchFamily="18" charset="0"/>
              <a:ea typeface="Times New Roman" panose="02020603050405020304" pitchFamily="18" charset="0"/>
            </a:endParaRPr>
          </a:p>
        </p:txBody>
      </p:sp>
      <p:sp>
        <p:nvSpPr>
          <p:cNvPr id="4116" name="Text Box 50"/>
          <p:cNvSpPr txBox="1">
            <a:spLocks noChangeArrowheads="1"/>
          </p:cNvSpPr>
          <p:nvPr/>
        </p:nvSpPr>
        <p:spPr bwMode="auto">
          <a:xfrm>
            <a:off x="228600" y="152400"/>
            <a:ext cx="8915400" cy="1169551"/>
          </a:xfrm>
          <a:prstGeom prst="rect">
            <a:avLst/>
          </a:prstGeom>
          <a:noFill/>
          <a:ln w="9525">
            <a:noFill/>
            <a:miter lim="800000"/>
          </a:ln>
        </p:spPr>
        <p:txBody>
          <a:bodyPr>
            <a:spAutoFit/>
          </a:bodyPr>
          <a:lstStyle/>
          <a:p>
            <a:pPr marR="0" defTabSz="914400" eaLnBrk="1" hangingPunct="1">
              <a:spcBef>
                <a:spcPct val="50000"/>
              </a:spcBef>
              <a:buClrTx/>
              <a:buSzTx/>
              <a:buFontTx/>
              <a:buNone/>
              <a:defRPr/>
            </a:pPr>
            <a:r>
              <a:rPr kumimoji="0" lang="en-US" sz="2800" kern="10" cap="none" spc="0" normalizeH="0" baseline="0" noProof="0" dirty="0">
                <a:ln w="9525">
                  <a:solidFill>
                    <a:srgbClr val="FF0000"/>
                  </a:solidFill>
                  <a:rou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a:ea typeface="+mn-ea"/>
                <a:cs typeface="Arial" panose="020B0604020202020204" pitchFamily="34" charset="0"/>
              </a:rPr>
              <a:t>                                            Getting started: </a:t>
            </a:r>
          </a:p>
          <a:p>
            <a:pPr marR="0" defTabSz="914400" eaLnBrk="1" hangingPunct="1">
              <a:spcBef>
                <a:spcPct val="50000"/>
              </a:spcBef>
              <a:buClrTx/>
              <a:buSzTx/>
              <a:buFontTx/>
              <a:buNone/>
              <a:defRPr/>
            </a:pPr>
            <a:r>
              <a:rPr kumimoji="0" lang="en-US" sz="2800" i="1" kern="1200" cap="none" spc="0" normalizeH="0" baseline="0" noProof="0" dirty="0">
                <a:solidFill>
                  <a:srgbClr val="0000FF"/>
                </a:solidFill>
                <a:latin typeface="Times New Roman" panose="02020603050405020304" pitchFamily="18" charset="0"/>
                <a:ea typeface="+mn-ea"/>
                <a:cs typeface="Times New Roman" panose="02020603050405020304" pitchFamily="18" charset="0"/>
              </a:rPr>
              <a:t>.</a:t>
            </a:r>
          </a:p>
        </p:txBody>
      </p:sp>
      <p:sp>
        <p:nvSpPr>
          <p:cNvPr id="132147" name="Text Box 51"/>
          <p:cNvSpPr txBox="1"/>
          <p:nvPr/>
        </p:nvSpPr>
        <p:spPr>
          <a:xfrm>
            <a:off x="304800" y="533400"/>
            <a:ext cx="8382000" cy="549275"/>
          </a:xfrm>
          <a:prstGeom prst="rect">
            <a:avLst/>
          </a:prstGeom>
          <a:noFill/>
          <a:ln w="9525">
            <a:noFill/>
          </a:ln>
        </p:spPr>
        <p:txBody>
          <a:bodyPr>
            <a:sp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US" sz="3000" b="1" dirty="0">
                <a:solidFill>
                  <a:schemeClr val="tx2"/>
                </a:solidFill>
                <a:latin typeface="Times New Roman" panose="02020603050405020304" pitchFamily="18" charset="0"/>
                <a:ea typeface="Arial Unicode MS" pitchFamily="34" charset="-128"/>
              </a:rPr>
              <a:t>What activities would you do during the visit?</a:t>
            </a:r>
          </a:p>
        </p:txBody>
      </p:sp>
      <p:pic>
        <p:nvPicPr>
          <p:cNvPr id="4118" name="Picture 7"/>
          <p:cNvPicPr>
            <a:picLocks noChangeAspect="1"/>
          </p:cNvPicPr>
          <p:nvPr/>
        </p:nvPicPr>
        <p:blipFill>
          <a:blip r:embed="rId7"/>
          <a:stretch>
            <a:fillRect/>
          </a:stretch>
        </p:blipFill>
        <p:spPr>
          <a:xfrm>
            <a:off x="228600" y="3810000"/>
            <a:ext cx="2743200" cy="2192338"/>
          </a:xfrm>
          <a:prstGeom prst="rect">
            <a:avLst/>
          </a:prstGeom>
          <a:noFill/>
          <a:ln w="9525">
            <a:noFill/>
          </a:ln>
        </p:spPr>
      </p:pic>
      <p:sp>
        <p:nvSpPr>
          <p:cNvPr id="27" name="Text Box 13"/>
          <p:cNvSpPr txBox="1">
            <a:spLocks noChangeArrowheads="1"/>
          </p:cNvSpPr>
          <p:nvPr/>
        </p:nvSpPr>
        <p:spPr bwMode="auto">
          <a:xfrm>
            <a:off x="762000" y="6172200"/>
            <a:ext cx="2563813" cy="461665"/>
          </a:xfrm>
          <a:prstGeom prst="rect">
            <a:avLst/>
          </a:prstGeom>
          <a:noFill/>
          <a:ln>
            <a:noFill/>
          </a:ln>
          <a:effec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defRPr/>
            </a:pPr>
            <a:r>
              <a:rPr kumimoji="0" 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History Museum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16"/>
                                        </p:tgtEl>
                                        <p:attrNameLst>
                                          <p:attrName>style.visibility</p:attrName>
                                        </p:attrNameLst>
                                      </p:cBhvr>
                                      <p:to>
                                        <p:strVal val="visible"/>
                                      </p:to>
                                    </p:set>
                                    <p:anim calcmode="lin" valueType="num">
                                      <p:cBhvr additive="base">
                                        <p:cTn id="7" dur="500" fill="hold"/>
                                        <p:tgtEl>
                                          <p:spTgt spid="4116"/>
                                        </p:tgtEl>
                                        <p:attrNameLst>
                                          <p:attrName>ppt_x</p:attrName>
                                        </p:attrNameLst>
                                      </p:cBhvr>
                                      <p:tavLst>
                                        <p:tav tm="0">
                                          <p:val>
                                            <p:strVal val="#ppt_x"/>
                                          </p:val>
                                        </p:tav>
                                        <p:tav tm="100000">
                                          <p:val>
                                            <p:strVal val="#ppt_x"/>
                                          </p:val>
                                        </p:tav>
                                      </p:tavLst>
                                    </p:anim>
                                    <p:anim calcmode="lin" valueType="num">
                                      <p:cBhvr additive="base">
                                        <p:cTn id="8" dur="500" fill="hold"/>
                                        <p:tgtEl>
                                          <p:spTgt spid="41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147"/>
                                        </p:tgtEl>
                                        <p:attrNameLst>
                                          <p:attrName>style.visibility</p:attrName>
                                        </p:attrNameLst>
                                      </p:cBhvr>
                                      <p:to>
                                        <p:strVal val="visible"/>
                                      </p:to>
                                    </p:set>
                                    <p:anim calcmode="lin" valueType="num">
                                      <p:cBhvr additive="base">
                                        <p:cTn id="13" dur="500" fill="hold"/>
                                        <p:tgtEl>
                                          <p:spTgt spid="132147"/>
                                        </p:tgtEl>
                                        <p:attrNameLst>
                                          <p:attrName>ppt_x</p:attrName>
                                        </p:attrNameLst>
                                      </p:cBhvr>
                                      <p:tavLst>
                                        <p:tav tm="0">
                                          <p:val>
                                            <p:strVal val="#ppt_x"/>
                                          </p:val>
                                        </p:tav>
                                        <p:tav tm="100000">
                                          <p:val>
                                            <p:strVal val="#ppt_x"/>
                                          </p:val>
                                        </p:tav>
                                      </p:tavLst>
                                    </p:anim>
                                    <p:anim calcmode="lin" valueType="num">
                                      <p:cBhvr additive="base">
                                        <p:cTn id="14" dur="500" fill="hold"/>
                                        <p:tgtEl>
                                          <p:spTgt spid="13214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2134"/>
                                        </p:tgtEl>
                                        <p:attrNameLst>
                                          <p:attrName>style.visibility</p:attrName>
                                        </p:attrNameLst>
                                      </p:cBhvr>
                                      <p:to>
                                        <p:strVal val="visible"/>
                                      </p:to>
                                    </p:set>
                                    <p:anim calcmode="lin" valueType="num">
                                      <p:cBhvr additive="base">
                                        <p:cTn id="19" dur="500" fill="hold"/>
                                        <p:tgtEl>
                                          <p:spTgt spid="132134"/>
                                        </p:tgtEl>
                                        <p:attrNameLst>
                                          <p:attrName>ppt_x</p:attrName>
                                        </p:attrNameLst>
                                      </p:cBhvr>
                                      <p:tavLst>
                                        <p:tav tm="0">
                                          <p:val>
                                            <p:strVal val="#ppt_x"/>
                                          </p:val>
                                        </p:tav>
                                        <p:tav tm="100000">
                                          <p:val>
                                            <p:strVal val="#ppt_x"/>
                                          </p:val>
                                        </p:tav>
                                      </p:tavLst>
                                    </p:anim>
                                    <p:anim calcmode="lin" valueType="num">
                                      <p:cBhvr additive="base">
                                        <p:cTn id="20" dur="500" fill="hold"/>
                                        <p:tgtEl>
                                          <p:spTgt spid="1321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2136"/>
                                        </p:tgtEl>
                                        <p:attrNameLst>
                                          <p:attrName>style.visibility</p:attrName>
                                        </p:attrNameLst>
                                      </p:cBhvr>
                                      <p:to>
                                        <p:strVal val="visible"/>
                                      </p:to>
                                    </p:set>
                                    <p:anim calcmode="lin" valueType="num">
                                      <p:cBhvr additive="base">
                                        <p:cTn id="25" dur="500" fill="hold"/>
                                        <p:tgtEl>
                                          <p:spTgt spid="132136"/>
                                        </p:tgtEl>
                                        <p:attrNameLst>
                                          <p:attrName>ppt_x</p:attrName>
                                        </p:attrNameLst>
                                      </p:cBhvr>
                                      <p:tavLst>
                                        <p:tav tm="0">
                                          <p:val>
                                            <p:strVal val="#ppt_x"/>
                                          </p:val>
                                        </p:tav>
                                        <p:tav tm="100000">
                                          <p:val>
                                            <p:strVal val="#ppt_x"/>
                                          </p:val>
                                        </p:tav>
                                      </p:tavLst>
                                    </p:anim>
                                    <p:anim calcmode="lin" valueType="num">
                                      <p:cBhvr additive="base">
                                        <p:cTn id="26" dur="500" fill="hold"/>
                                        <p:tgtEl>
                                          <p:spTgt spid="13213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2135"/>
                                        </p:tgtEl>
                                        <p:attrNameLst>
                                          <p:attrName>style.visibility</p:attrName>
                                        </p:attrNameLst>
                                      </p:cBhvr>
                                      <p:to>
                                        <p:strVal val="visible"/>
                                      </p:to>
                                    </p:set>
                                    <p:anim calcmode="lin" valueType="num">
                                      <p:cBhvr additive="base">
                                        <p:cTn id="31" dur="500" fill="hold"/>
                                        <p:tgtEl>
                                          <p:spTgt spid="132135"/>
                                        </p:tgtEl>
                                        <p:attrNameLst>
                                          <p:attrName>ppt_x</p:attrName>
                                        </p:attrNameLst>
                                      </p:cBhvr>
                                      <p:tavLst>
                                        <p:tav tm="0">
                                          <p:val>
                                            <p:strVal val="#ppt_x"/>
                                          </p:val>
                                        </p:tav>
                                        <p:tav tm="100000">
                                          <p:val>
                                            <p:strVal val="#ppt_x"/>
                                          </p:val>
                                        </p:tav>
                                      </p:tavLst>
                                    </p:anim>
                                    <p:anim calcmode="lin" valueType="num">
                                      <p:cBhvr additive="base">
                                        <p:cTn id="32" dur="500" fill="hold"/>
                                        <p:tgtEl>
                                          <p:spTgt spid="13213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118"/>
                                        </p:tgtEl>
                                        <p:attrNameLst>
                                          <p:attrName>style.visibility</p:attrName>
                                        </p:attrNameLst>
                                      </p:cBhvr>
                                      <p:to>
                                        <p:strVal val="visible"/>
                                      </p:to>
                                    </p:set>
                                    <p:anim calcmode="lin" valueType="num">
                                      <p:cBhvr additive="base">
                                        <p:cTn id="37" dur="500" fill="hold"/>
                                        <p:tgtEl>
                                          <p:spTgt spid="4118"/>
                                        </p:tgtEl>
                                        <p:attrNameLst>
                                          <p:attrName>ppt_x</p:attrName>
                                        </p:attrNameLst>
                                      </p:cBhvr>
                                      <p:tavLst>
                                        <p:tav tm="0">
                                          <p:val>
                                            <p:strVal val="#ppt_x"/>
                                          </p:val>
                                        </p:tav>
                                        <p:tav tm="100000">
                                          <p:val>
                                            <p:strVal val="#ppt_x"/>
                                          </p:val>
                                        </p:tav>
                                      </p:tavLst>
                                    </p:anim>
                                    <p:anim calcmode="lin" valueType="num">
                                      <p:cBhvr additive="base">
                                        <p:cTn id="38" dur="500" fill="hold"/>
                                        <p:tgtEl>
                                          <p:spTgt spid="41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2130"/>
                                        </p:tgtEl>
                                        <p:attrNameLst>
                                          <p:attrName>style.visibility</p:attrName>
                                        </p:attrNameLst>
                                      </p:cBhvr>
                                      <p:to>
                                        <p:strVal val="visible"/>
                                      </p:to>
                                    </p:set>
                                    <p:anim calcmode="lin" valueType="num">
                                      <p:cBhvr additive="base">
                                        <p:cTn id="43" dur="500" fill="hold"/>
                                        <p:tgtEl>
                                          <p:spTgt spid="132130"/>
                                        </p:tgtEl>
                                        <p:attrNameLst>
                                          <p:attrName>ppt_x</p:attrName>
                                        </p:attrNameLst>
                                      </p:cBhvr>
                                      <p:tavLst>
                                        <p:tav tm="0">
                                          <p:val>
                                            <p:strVal val="#ppt_x"/>
                                          </p:val>
                                        </p:tav>
                                        <p:tav tm="100000">
                                          <p:val>
                                            <p:strVal val="#ppt_x"/>
                                          </p:val>
                                        </p:tav>
                                      </p:tavLst>
                                    </p:anim>
                                    <p:anim calcmode="lin" valueType="num">
                                      <p:cBhvr additive="base">
                                        <p:cTn id="44" dur="500" fill="hold"/>
                                        <p:tgtEl>
                                          <p:spTgt spid="1321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2132"/>
                                        </p:tgtEl>
                                        <p:attrNameLst>
                                          <p:attrName>style.visibility</p:attrName>
                                        </p:attrNameLst>
                                      </p:cBhvr>
                                      <p:to>
                                        <p:strVal val="visible"/>
                                      </p:to>
                                    </p:set>
                                    <p:anim calcmode="lin" valueType="num">
                                      <p:cBhvr additive="base">
                                        <p:cTn id="49" dur="500" fill="hold"/>
                                        <p:tgtEl>
                                          <p:spTgt spid="132132"/>
                                        </p:tgtEl>
                                        <p:attrNameLst>
                                          <p:attrName>ppt_x</p:attrName>
                                        </p:attrNameLst>
                                      </p:cBhvr>
                                      <p:tavLst>
                                        <p:tav tm="0">
                                          <p:val>
                                            <p:strVal val="#ppt_x"/>
                                          </p:val>
                                        </p:tav>
                                        <p:tav tm="100000">
                                          <p:val>
                                            <p:strVal val="#ppt_x"/>
                                          </p:val>
                                        </p:tav>
                                      </p:tavLst>
                                    </p:anim>
                                    <p:anim calcmode="lin" valueType="num">
                                      <p:cBhvr additive="base">
                                        <p:cTn id="50" dur="500" fill="hold"/>
                                        <p:tgtEl>
                                          <p:spTgt spid="13213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2114"/>
                                        </p:tgtEl>
                                        <p:attrNameLst>
                                          <p:attrName>style.visibility</p:attrName>
                                        </p:attrNameLst>
                                      </p:cBhvr>
                                      <p:to>
                                        <p:strVal val="visible"/>
                                      </p:to>
                                    </p:set>
                                    <p:anim calcmode="lin" valueType="num">
                                      <p:cBhvr additive="base">
                                        <p:cTn id="55" dur="500" fill="hold"/>
                                        <p:tgtEl>
                                          <p:spTgt spid="132114"/>
                                        </p:tgtEl>
                                        <p:attrNameLst>
                                          <p:attrName>ppt_x</p:attrName>
                                        </p:attrNameLst>
                                      </p:cBhvr>
                                      <p:tavLst>
                                        <p:tav tm="0">
                                          <p:val>
                                            <p:strVal val="#ppt_x"/>
                                          </p:val>
                                        </p:tav>
                                        <p:tav tm="100000">
                                          <p:val>
                                            <p:strVal val="#ppt_x"/>
                                          </p:val>
                                        </p:tav>
                                      </p:tavLst>
                                    </p:anim>
                                    <p:anim calcmode="lin" valueType="num">
                                      <p:cBhvr additive="base">
                                        <p:cTn id="56" dur="500" fill="hold"/>
                                        <p:tgtEl>
                                          <p:spTgt spid="1321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2115"/>
                                        </p:tgtEl>
                                        <p:attrNameLst>
                                          <p:attrName>style.visibility</p:attrName>
                                        </p:attrNameLst>
                                      </p:cBhvr>
                                      <p:to>
                                        <p:strVal val="visible"/>
                                      </p:to>
                                    </p:set>
                                    <p:anim calcmode="lin" valueType="num">
                                      <p:cBhvr additive="base">
                                        <p:cTn id="61" dur="500" fill="hold"/>
                                        <p:tgtEl>
                                          <p:spTgt spid="132115"/>
                                        </p:tgtEl>
                                        <p:attrNameLst>
                                          <p:attrName>ppt_x</p:attrName>
                                        </p:attrNameLst>
                                      </p:cBhvr>
                                      <p:tavLst>
                                        <p:tav tm="0">
                                          <p:val>
                                            <p:strVal val="#ppt_x"/>
                                          </p:val>
                                        </p:tav>
                                        <p:tav tm="100000">
                                          <p:val>
                                            <p:strVal val="#ppt_x"/>
                                          </p:val>
                                        </p:tav>
                                      </p:tavLst>
                                    </p:anim>
                                    <p:anim calcmode="lin" valueType="num">
                                      <p:cBhvr additive="base">
                                        <p:cTn id="62" dur="500" fill="hold"/>
                                        <p:tgtEl>
                                          <p:spTgt spid="1321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2116"/>
                                        </p:tgtEl>
                                        <p:attrNameLst>
                                          <p:attrName>style.visibility</p:attrName>
                                        </p:attrNameLst>
                                      </p:cBhvr>
                                      <p:to>
                                        <p:strVal val="visible"/>
                                      </p:to>
                                    </p:set>
                                    <p:anim calcmode="lin" valueType="num">
                                      <p:cBhvr additive="base">
                                        <p:cTn id="67" dur="500" fill="hold"/>
                                        <p:tgtEl>
                                          <p:spTgt spid="132116"/>
                                        </p:tgtEl>
                                        <p:attrNameLst>
                                          <p:attrName>ppt_x</p:attrName>
                                        </p:attrNameLst>
                                      </p:cBhvr>
                                      <p:tavLst>
                                        <p:tav tm="0">
                                          <p:val>
                                            <p:strVal val="#ppt_x"/>
                                          </p:val>
                                        </p:tav>
                                        <p:tav tm="100000">
                                          <p:val>
                                            <p:strVal val="#ppt_x"/>
                                          </p:val>
                                        </p:tav>
                                      </p:tavLst>
                                    </p:anim>
                                    <p:anim calcmode="lin" valueType="num">
                                      <p:cBhvr additive="base">
                                        <p:cTn id="68" dur="500" fill="hold"/>
                                        <p:tgtEl>
                                          <p:spTgt spid="1321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 calcmode="lin" valueType="num">
                                      <p:cBhvr additive="base">
                                        <p:cTn id="73" dur="500" fill="hold"/>
                                        <p:tgtEl>
                                          <p:spTgt spid="27"/>
                                        </p:tgtEl>
                                        <p:attrNameLst>
                                          <p:attrName>ppt_x</p:attrName>
                                        </p:attrNameLst>
                                      </p:cBhvr>
                                      <p:tavLst>
                                        <p:tav tm="0">
                                          <p:val>
                                            <p:strVal val="#ppt_x"/>
                                          </p:val>
                                        </p:tav>
                                        <p:tav tm="100000">
                                          <p:val>
                                            <p:strVal val="#ppt_x"/>
                                          </p:val>
                                        </p:tav>
                                      </p:tavLst>
                                    </p:anim>
                                    <p:anim calcmode="lin" valueType="num">
                                      <p:cBhvr additive="base">
                                        <p:cTn id="7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32120"/>
                                        </p:tgtEl>
                                        <p:attrNameLst>
                                          <p:attrName>style.visibility</p:attrName>
                                        </p:attrNameLst>
                                      </p:cBhvr>
                                      <p:to>
                                        <p:strVal val="visible"/>
                                      </p:to>
                                    </p:set>
                                    <p:anim calcmode="lin" valueType="num">
                                      <p:cBhvr additive="base">
                                        <p:cTn id="79" dur="500" fill="hold"/>
                                        <p:tgtEl>
                                          <p:spTgt spid="132120"/>
                                        </p:tgtEl>
                                        <p:attrNameLst>
                                          <p:attrName>ppt_x</p:attrName>
                                        </p:attrNameLst>
                                      </p:cBhvr>
                                      <p:tavLst>
                                        <p:tav tm="0">
                                          <p:val>
                                            <p:strVal val="#ppt_x"/>
                                          </p:val>
                                        </p:tav>
                                        <p:tav tm="100000">
                                          <p:val>
                                            <p:strVal val="#ppt_x"/>
                                          </p:val>
                                        </p:tav>
                                      </p:tavLst>
                                    </p:anim>
                                    <p:anim calcmode="lin" valueType="num">
                                      <p:cBhvr additive="base">
                                        <p:cTn id="80" dur="500" fill="hold"/>
                                        <p:tgtEl>
                                          <p:spTgt spid="132120"/>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32122"/>
                                        </p:tgtEl>
                                        <p:attrNameLst>
                                          <p:attrName>style.visibility</p:attrName>
                                        </p:attrNameLst>
                                      </p:cBhvr>
                                      <p:to>
                                        <p:strVal val="visible"/>
                                      </p:to>
                                    </p:set>
                                    <p:anim calcmode="lin" valueType="num">
                                      <p:cBhvr additive="base">
                                        <p:cTn id="85" dur="500" fill="hold"/>
                                        <p:tgtEl>
                                          <p:spTgt spid="132122"/>
                                        </p:tgtEl>
                                        <p:attrNameLst>
                                          <p:attrName>ppt_x</p:attrName>
                                        </p:attrNameLst>
                                      </p:cBhvr>
                                      <p:tavLst>
                                        <p:tav tm="0">
                                          <p:val>
                                            <p:strVal val="#ppt_x"/>
                                          </p:val>
                                        </p:tav>
                                        <p:tav tm="100000">
                                          <p:val>
                                            <p:strVal val="#ppt_x"/>
                                          </p:val>
                                        </p:tav>
                                      </p:tavLst>
                                    </p:anim>
                                    <p:anim calcmode="lin" valueType="num">
                                      <p:cBhvr additive="base">
                                        <p:cTn id="86" dur="500" fill="hold"/>
                                        <p:tgtEl>
                                          <p:spTgt spid="132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14" grpId="0"/>
      <p:bldP spid="132116" grpId="0"/>
      <p:bldP spid="132120" grpId="0"/>
      <p:bldP spid="132122" grpId="0"/>
      <p:bldP spid="132115" grpId="0"/>
      <p:bldP spid="132147"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2830005" cy="584775"/>
          </a:xfrm>
          <a:prstGeom prst="rect">
            <a:avLst/>
          </a:prstGeom>
          <a:noFill/>
        </p:spPr>
        <p:txBody>
          <a:bodyPr wrap="square" rtlCol="0">
            <a:spAutoFit/>
          </a:bodyPr>
          <a:lstStyle/>
          <a:p>
            <a:r>
              <a:rPr lang="en-US" sz="3200" b="1" dirty="0" smtClean="0">
                <a:solidFill>
                  <a:srgbClr val="C00000"/>
                </a:solidFill>
              </a:rPr>
              <a:t>I. VOCABULARY</a:t>
            </a:r>
            <a:endParaRPr lang="en-US" sz="3200" b="1" dirty="0">
              <a:solidFill>
                <a:srgbClr val="C00000"/>
              </a:solidFill>
            </a:endParaRPr>
          </a:p>
        </p:txBody>
      </p:sp>
      <p:sp>
        <p:nvSpPr>
          <p:cNvPr id="11269" name="Rectangle 5"/>
          <p:cNvSpPr>
            <a:spLocks noChangeArrowheads="1"/>
          </p:cNvSpPr>
          <p:nvPr/>
        </p:nvSpPr>
        <p:spPr bwMode="auto">
          <a:xfrm>
            <a:off x="1371600" y="609600"/>
            <a:ext cx="7772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1.friend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friendly #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friendly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adj</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friendliness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friendship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2.correspond ( </a:t>
            </a:r>
            <a:r>
              <a:rPr kumimoji="0" lang="en-US"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with</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sb</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correspondence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correspondent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3.impress (v)</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impressive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adj</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impressive </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impressively (adv)</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impression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make a good impression </a:t>
            </a:r>
            <a:r>
              <a:rPr kumimoji="0" lang="en-US" sz="2400" b="1" i="0"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sb</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 impressed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by</a:t>
            </a:r>
            <a:endParaRPr kumimoji="0" lang="en-US" sz="2400"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4.mausoleum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5.mosque (n)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6.Temple of Literature</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85800" y="990600"/>
            <a:ext cx="8458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800" b="0" i="1" u="none" strike="noStrike" cap="none" normalizeH="0" baseline="0" dirty="0" smtClean="0">
                <a:ln>
                  <a:noFill/>
                </a:ln>
                <a:solidFill>
                  <a:schemeClr val="tx1"/>
                </a:solidFill>
                <a:effectLst/>
                <a:latin typeface="Arial" pitchFamily="34" charset="0"/>
                <a:ea typeface="Calibri" pitchFamily="34" charset="0"/>
                <a:cs typeface="Arial" pitchFamily="34" charset="0"/>
              </a:rPr>
              <a:t>7.a</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tmosphere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8.pray (v)</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prayer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9.depend ( </a:t>
            </a:r>
            <a:r>
              <a:rPr kumimoji="0" lang="en-US" sz="2800" b="1" i="0" u="sng" strike="noStrike" cap="none" normalizeH="0" baseline="0" dirty="0" smtClean="0">
                <a:ln>
                  <a:noFill/>
                </a:ln>
                <a:solidFill>
                  <a:srgbClr val="FF0000"/>
                </a:solidFill>
                <a:effectLst/>
                <a:latin typeface="Arial" pitchFamily="34" charset="0"/>
                <a:ea typeface="Calibri" pitchFamily="34" charset="0"/>
                <a:cs typeface="Arial" pitchFamily="34" charset="0"/>
              </a:rPr>
              <a:t>on</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dependence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in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dependence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dependent  ( </a:t>
            </a:r>
            <a:r>
              <a:rPr kumimoji="0" lang="en-US" sz="2800" b="1" i="0" u="sng" strike="noStrike" cap="none" normalizeH="0" baseline="0" dirty="0" smtClean="0">
                <a:ln>
                  <a:noFill/>
                </a:ln>
                <a:solidFill>
                  <a:schemeClr val="tx1"/>
                </a:solidFill>
                <a:effectLst/>
                <a:latin typeface="Arial" pitchFamily="34" charset="0"/>
                <a:ea typeface="Calibri" pitchFamily="34" charset="0"/>
                <a:cs typeface="Arial" pitchFamily="34" charset="0"/>
              </a:rPr>
              <a:t>on</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adj</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 </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dependent  ( </a:t>
            </a:r>
            <a:r>
              <a:rPr kumimoji="0" lang="en-US" sz="2800" b="1" i="0" u="sng" strike="noStrike" cap="none" normalizeH="0" baseline="0" dirty="0" smtClean="0">
                <a:ln>
                  <a:noFill/>
                </a:ln>
                <a:solidFill>
                  <a:srgbClr val="FF0000"/>
                </a:solidFill>
                <a:effectLst/>
                <a:latin typeface="Arial" pitchFamily="34" charset="0"/>
                <a:ea typeface="Calibri" pitchFamily="34" charset="0"/>
                <a:cs typeface="Arial" pitchFamily="34" charset="0"/>
              </a:rPr>
              <a:t>of</a:t>
            </a:r>
            <a:r>
              <a:rPr kumimoji="0" lang="en-US" sz="2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adj</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dependently (adv)</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10.worship (v)  /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11.recreation (n)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Grp="1" noChangeAspect="1"/>
          </p:cNvPicPr>
          <p:nvPr>
            <p:ph idx="1"/>
          </p:nvPr>
        </p:nvPicPr>
        <p:blipFill>
          <a:blip r:embed="rId3"/>
          <a:srcRect/>
          <a:stretch>
            <a:fillRect/>
          </a:stretch>
        </p:blipFill>
        <p:spPr>
          <a:xfrm>
            <a:off x="233363" y="0"/>
            <a:ext cx="8675687" cy="6332538"/>
          </a:xfrm>
          <a:ln/>
        </p:spPr>
      </p:pic>
      <p:sp>
        <p:nvSpPr>
          <p:cNvPr id="69635" name="Rectangle 3"/>
          <p:cNvSpPr>
            <a:spLocks noChangeArrowheads="1"/>
          </p:cNvSpPr>
          <p:nvPr/>
        </p:nvSpPr>
        <p:spPr bwMode="auto">
          <a:xfrm>
            <a:off x="457200" y="546100"/>
            <a:ext cx="8229600" cy="5626100"/>
          </a:xfrm>
          <a:prstGeom prst="rect">
            <a:avLst/>
          </a:prstGeom>
          <a:noFill/>
          <a:ln>
            <a:noFill/>
          </a:ln>
          <a:effectLst/>
        </p:spPr>
        <p:txBody>
          <a:bodyPr/>
          <a:lstStyle>
            <a:lvl1pPr marL="342900" indent="-342900">
              <a:spcBef>
                <a:spcPct val="20000"/>
              </a:spcBef>
              <a:buClr>
                <a:schemeClr va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folHlink"/>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tx2"/>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hlink"/>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Lan’s Malaysian pen pal, Razali Maryam, was staying with Lan last week. Maryam is from Kuala Lumpur. Maryam and Lan have been pen pals for over two years and they correspond at least once every two weeks, but this was their first meeting.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On Maryam's first day in Ha </a:t>
            </a:r>
            <a:r>
              <a:rPr kumimoji="0" lang="en-US" sz="1800" b="0" i="0" u="none" strike="noStrike" kern="1200" cap="none" spc="0" normalizeH="0" baseline="0" noProof="0" dirty="0" err="1">
                <a:ln>
                  <a:noFill/>
                </a:ln>
                <a:solidFill>
                  <a:schemeClr val="tx1"/>
                </a:solidFill>
                <a:effectLst/>
                <a:uLnTx/>
                <a:uFillTx/>
                <a:latin typeface="Tahoma" panose="020B0604030504040204" pitchFamily="34" charset="0"/>
                <a:ea typeface="+mn-ea"/>
                <a:cs typeface="Arial" panose="020B0604020202020204" pitchFamily="34" charset="0"/>
              </a:rPr>
              <a:t>Noi</a:t>
            </a: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Lan took her to </a:t>
            </a:r>
            <a:r>
              <a:rPr kumimoji="0" lang="en-US" sz="1800" b="0" i="0" u="none" strike="noStrike" kern="1200" cap="none" spc="0" normalizeH="0" baseline="0" noProof="0" dirty="0" err="1">
                <a:ln>
                  <a:noFill/>
                </a:ln>
                <a:solidFill>
                  <a:schemeClr val="tx1"/>
                </a:solidFill>
                <a:effectLst/>
                <a:uLnTx/>
                <a:uFillTx/>
                <a:latin typeface="Tahoma" panose="020B0604030504040204" pitchFamily="34" charset="0"/>
                <a:ea typeface="+mn-ea"/>
                <a:cs typeface="Arial" panose="020B0604020202020204" pitchFamily="34" charset="0"/>
              </a:rPr>
              <a:t>Hoan</a:t>
            </a: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Kiem Lake. Like Kuala Lumpur, Ha </a:t>
            </a:r>
            <a:r>
              <a:rPr kumimoji="0" lang="en-US" sz="1800" b="0" i="0" u="none" strike="noStrike" kern="1200" cap="none" spc="0" normalizeH="0" baseline="0" noProof="0" dirty="0" err="1">
                <a:ln>
                  <a:noFill/>
                </a:ln>
                <a:solidFill>
                  <a:schemeClr val="tx1"/>
                </a:solidFill>
                <a:effectLst/>
                <a:uLnTx/>
                <a:uFillTx/>
                <a:latin typeface="Tahoma" panose="020B0604030504040204" pitchFamily="34" charset="0"/>
                <a:ea typeface="+mn-ea"/>
                <a:cs typeface="Arial" panose="020B0604020202020204" pitchFamily="34" charset="0"/>
              </a:rPr>
              <a:t>Noi</a:t>
            </a: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is a busy modern city. Maryam was really impressed by the beauty of the city and by the friendliness of its people.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Over the next few days, the girls visited Ho Chi Minh's Mausoleum, the History Museum and the Temple of Literature, as well as many beautiful parks and lakes in Ha </a:t>
            </a:r>
            <a:r>
              <a:rPr kumimoji="0" lang="en-US" sz="1800" b="0" i="0" u="none" strike="noStrike" kern="1200" cap="none" spc="0" normalizeH="0" baseline="0" noProof="0" dirty="0" err="1">
                <a:ln>
                  <a:noFill/>
                </a:ln>
                <a:solidFill>
                  <a:schemeClr val="tx1"/>
                </a:solidFill>
                <a:effectLst/>
                <a:uLnTx/>
                <a:uFillTx/>
                <a:latin typeface="Tahoma" panose="020B0604030504040204" pitchFamily="34" charset="0"/>
                <a:ea typeface="+mn-ea"/>
                <a:cs typeface="Arial" panose="020B0604020202020204" pitchFamily="34" charset="0"/>
              </a:rPr>
              <a:t>Noi</a:t>
            </a: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On Friday, Maryam wanted to visit the mosque on Hang </a:t>
            </a:r>
            <a:r>
              <a:rPr kumimoji="0" lang="en-US" sz="1800" b="0" i="0" u="none" strike="noStrike" kern="1200" cap="none" spc="0" normalizeH="0" baseline="0" noProof="0" dirty="0" err="1">
                <a:ln>
                  <a:noFill/>
                </a:ln>
                <a:solidFill>
                  <a:schemeClr val="tx1"/>
                </a:solidFill>
                <a:effectLst/>
                <a:uLnTx/>
                <a:uFillTx/>
                <a:latin typeface="Tahoma" panose="020B0604030504040204" pitchFamily="34" charset="0"/>
                <a:ea typeface="+mn-ea"/>
                <a:cs typeface="Arial" panose="020B0604020202020204" pitchFamily="34" charset="0"/>
              </a:rPr>
              <a:t>Luoc</a:t>
            </a: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Street. Lan used to walk past the mosque on her way to primary school. However, this was Lan’s first visit. She enjoyed the peaceful atmosphere while Maryam was praying.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“I wish you had a longer vacation,” Lan said to Maryam at the end of the week.</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“Yes, I wish I had more time to get to know your beautiful country better. Lan, would you like to come and visit me next summer?” Maryam asked.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defRPr/>
            </a:pPr>
            <a:r>
              <a:rPr kumimoji="0" lang="en-US" sz="1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“That would be great! However, it seems very difficult for me to have        a trip abroad. It all depends on my parents. Anyway, we’ll keep in touch.” </a:t>
            </a:r>
            <a:r>
              <a:rPr kumimoji="0" lang="en-US" sz="2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a:r>
            <a:br>
              <a:rPr kumimoji="0" lang="en-US" sz="2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br>
            <a:r>
              <a:rPr kumimoji="0" lang="en-US" sz="2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t/>
            </a:r>
            <a:br>
              <a:rPr kumimoji="0" lang="en-US" sz="2800" b="0" i="0" u="none" strike="noStrike" kern="1200" cap="none" spc="0" normalizeH="0" baseline="0" noProof="0" dirty="0">
                <a:ln>
                  <a:noFill/>
                </a:ln>
                <a:solidFill>
                  <a:schemeClr val="tx1"/>
                </a:solidFill>
                <a:effectLst/>
                <a:uLnTx/>
                <a:uFillTx/>
                <a:latin typeface="Tahoma" panose="020B0604030504040204" pitchFamily="34" charset="0"/>
                <a:ea typeface="+mn-ea"/>
                <a:cs typeface="Arial" panose="020B0604020202020204" pitchFamily="34" charset="0"/>
              </a:rPr>
            </a:br>
            <a:endParaRPr kumimoji="0" lang="en-US" altLang="en-US" sz="2400" b="0" i="0" u="none" strike="noStrike" kern="1200" cap="none" spc="0" normalizeH="0" baseline="0" noProof="0" dirty="0">
              <a:ln>
                <a:noFill/>
              </a:ln>
              <a:solidFill>
                <a:prstClr val="black"/>
              </a:solidFill>
              <a:effectLst>
                <a:outerShdw blurRad="38100" dist="38100" dir="2700000" algn="tl">
                  <a:srgbClr val="000000"/>
                </a:outerShdw>
              </a:effectLst>
              <a:uLnTx/>
              <a:uFillTx/>
              <a:latin typeface="Tahoma" panose="020B0604030504040204" pitchFamily="34" charset="0"/>
              <a:ea typeface="+mn-ea"/>
              <a:cs typeface="+mn-cs"/>
            </a:endParaRPr>
          </a:p>
        </p:txBody>
      </p:sp>
      <p:sp>
        <p:nvSpPr>
          <p:cNvPr id="69636" name="Rectangle 4"/>
          <p:cNvSpPr>
            <a:spLocks noChangeArrowheads="1"/>
          </p:cNvSpPr>
          <p:nvPr/>
        </p:nvSpPr>
        <p:spPr bwMode="auto">
          <a:xfrm>
            <a:off x="6410325" y="506413"/>
            <a:ext cx="3028950" cy="3398838"/>
          </a:xfrm>
          <a:prstGeom prst="rect">
            <a:avLst/>
          </a:prstGeom>
          <a:noFill/>
          <a:ln>
            <a:noFill/>
          </a:ln>
          <a:effectLst/>
        </p:spPr>
        <p:txBody>
          <a:bodyPr/>
          <a:lstStyle>
            <a:lvl1pPr marL="342900" indent="-342900">
              <a:spcBef>
                <a:spcPct val="20000"/>
              </a:spcBef>
              <a:buClr>
                <a:schemeClr val="hlink"/>
              </a:buClr>
              <a:buSzPct val="80000"/>
              <a:buFont typeface="Wingdings" panose="05000000000000000000" pitchFamily="2" charset="2"/>
              <a:buChar char="l"/>
              <a:defRPr sz="28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folHlink"/>
              </a:buClr>
              <a:buSzPct val="80000"/>
              <a:buFont typeface="Wingdings" panose="05000000000000000000" pitchFamily="2" charset="2"/>
              <a:buChar char="l"/>
              <a:defRPr sz="24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tx2"/>
              </a:buClr>
              <a:buSzPct val="80000"/>
              <a:buFont typeface="Wingdings" panose="05000000000000000000" pitchFamily="2" charset="2"/>
              <a:buChar char="l"/>
              <a:defRPr sz="20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hlink"/>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tx1"/>
              </a:buClr>
              <a:buSzPct val="80000"/>
              <a:buFont typeface="Wingdings" panose="05000000000000000000" pitchFamily="2" charset="2"/>
              <a:buChar char="l"/>
              <a:defRPr>
                <a:solidFill>
                  <a:schemeClr val="tx1"/>
                </a:solidFill>
                <a:effectLst>
                  <a:outerShdw blurRad="38100" dist="38100" dir="2700000" algn="tl">
                    <a:srgbClr val="000000"/>
                  </a:outerShdw>
                </a:effectLst>
                <a:latin typeface="Tahoma" panose="020B0604030504040204" pitchFamily="34" charset="0"/>
              </a:defRPr>
            </a:lvl9pPr>
          </a:lstStyle>
          <a:p>
            <a:pPr marL="342900" marR="0" lvl="0" indent="-342900" algn="l" defTabSz="457200" rtl="0" eaLnBrk="1" fontAlgn="auto" latinLnBrk="0" hangingPunct="1">
              <a:lnSpc>
                <a:spcPct val="100000"/>
              </a:lnSpc>
              <a:spcBef>
                <a:spcPct val="20000"/>
              </a:spcBef>
              <a:spcAft>
                <a:spcPts val="0"/>
              </a:spcAft>
              <a:buClr>
                <a:srgbClr val="0563C1"/>
              </a:buClr>
              <a:buSzPct val="80000"/>
              <a:buFont typeface="Wingdings" panose="05000000000000000000" pitchFamily="2" charset="2"/>
              <a:buNone/>
              <a:defRPr/>
            </a:pPr>
            <a:endParaRPr kumimoji="0" lang="en-US" altLang="en-US" sz="2100" b="0" i="0" u="none" strike="noStrike" kern="1200" cap="none" spc="0" normalizeH="0" baseline="0" noProof="0" dirty="0">
              <a:ln>
                <a:noFill/>
              </a:ln>
              <a:solidFill>
                <a:prstClr val="black"/>
              </a:solidFill>
              <a:effectLst>
                <a:outerShdw blurRad="38100" dist="38100" dir="2700000" algn="tl">
                  <a:srgbClr val="000000"/>
                </a:outerShdw>
              </a:effectLst>
              <a:uLnTx/>
              <a:uFillTx/>
              <a:latin typeface="Tahoma" panose="020B0604030504040204" pitchFamily="34" charset="0"/>
              <a:ea typeface="+mn-ea"/>
              <a:cs typeface="+mn-cs"/>
            </a:endParaRPr>
          </a:p>
        </p:txBody>
      </p:sp>
      <p:sp>
        <p:nvSpPr>
          <p:cNvPr id="33797" name="WordArt 6"/>
          <p:cNvSpPr>
            <a:spLocks noTextEdit="1"/>
          </p:cNvSpPr>
          <p:nvPr/>
        </p:nvSpPr>
        <p:spPr>
          <a:xfrm>
            <a:off x="2590800" y="290513"/>
            <a:ext cx="3124200" cy="215900"/>
          </a:xfrm>
          <a:prstGeom prst="rect">
            <a:avLst/>
          </a:prstGeom>
        </p:spPr>
        <p:txBody>
          <a:bodyPr wrap="none" fromWordArt="1">
            <a:prstTxWarp prst="textPlain">
              <a:avLst>
                <a:gd name="adj" fmla="val 50000"/>
              </a:avLst>
            </a:prstTxWarp>
            <a:normAutofit fontScale="47500" lnSpcReduction="20000"/>
          </a:bodyPr>
          <a:lstStyle/>
          <a:p>
            <a:pPr algn="ctr"/>
            <a:r>
              <a:rPr lang="en-US" sz="2100">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Impact" panose="020B0806030902050204" charset="0"/>
                <a:ea typeface="Impact" panose="020B0806030902050204" charset="0"/>
              </a:rPr>
              <a:t>II. Listen and read</a:t>
            </a:r>
          </a:p>
        </p:txBody>
      </p:sp>
      <p:pic>
        <p:nvPicPr>
          <p:cNvPr id="3" name="1-L&amp;R-2">
            <a:hlinkClick r:id="" action="ppaction://media"/>
          </p:cNvPr>
          <p:cNvPicPr>
            <a:picLocks noRot="1" noChangeAspect="1"/>
          </p:cNvPicPr>
          <p:nvPr>
            <a:audioFile r:link="rId1"/>
            <p:extLst>
              <p:ext uri="{DAA4B4D4-6D71-4841-9C94-3DE7FCFB9230}">
                <p14:media xmlns="" xmlns:p14="http://schemas.microsoft.com/office/powerpoint/2010/main" r:link="rId4"/>
              </p:ext>
            </p:extLst>
          </p:nvPr>
        </p:nvPicPr>
        <p:blipFill>
          <a:blip r:embed="rId5" cstate="print"/>
          <a:stretch>
            <a:fillRect/>
          </a:stretch>
        </p:blipFill>
        <p:spPr>
          <a:xfrm>
            <a:off x="4327525" y="3184525"/>
            <a:ext cx="487363" cy="48736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Scale>
                                      <p:cBhvr>
                                        <p:cTn id="7" dur="1000" decel="50000" fill="hold">
                                          <p:stCondLst>
                                            <p:cond delay="0"/>
                                          </p:stCondLst>
                                        </p:cTn>
                                        <p:tgtEl>
                                          <p:spTgt spid="6963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9635">
                                            <p:txEl>
                                              <p:pRg st="0" end="0"/>
                                            </p:txEl>
                                          </p:spTgt>
                                        </p:tgtEl>
                                        <p:attrNameLst>
                                          <p:attrName>ppt_x</p:attrName>
                                          <p:attrName>ppt_y</p:attrName>
                                        </p:attrNameLst>
                                      </p:cBhvr>
                                    </p:animMotion>
                                    <p:animEffect transition="in" filter="fade">
                                      <p:cBhvr>
                                        <p:cTn id="9" dur="1000"/>
                                        <p:tgtEl>
                                          <p:spTgt spid="696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69635">
                                            <p:txEl>
                                              <p:pRg st="1" end="1"/>
                                            </p:txEl>
                                          </p:spTgt>
                                        </p:tgtEl>
                                        <p:attrNameLst>
                                          <p:attrName>style.visibility</p:attrName>
                                        </p:attrNameLst>
                                      </p:cBhvr>
                                      <p:to>
                                        <p:strVal val="visible"/>
                                      </p:to>
                                    </p:set>
                                    <p:animScale>
                                      <p:cBhvr>
                                        <p:cTn id="14" dur="1000" decel="50000" fill="hold">
                                          <p:stCondLst>
                                            <p:cond delay="0"/>
                                          </p:stCondLst>
                                        </p:cTn>
                                        <p:tgtEl>
                                          <p:spTgt spid="6963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9635">
                                            <p:txEl>
                                              <p:pRg st="1" end="1"/>
                                            </p:txEl>
                                          </p:spTgt>
                                        </p:tgtEl>
                                        <p:attrNameLst>
                                          <p:attrName>ppt_x</p:attrName>
                                          <p:attrName>ppt_y</p:attrName>
                                        </p:attrNameLst>
                                      </p:cBhvr>
                                    </p:animMotion>
                                    <p:animEffect transition="in" filter="fade">
                                      <p:cBhvr>
                                        <p:cTn id="16" dur="1000"/>
                                        <p:tgtEl>
                                          <p:spTgt spid="696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Scale>
                                      <p:cBhvr>
                                        <p:cTn id="21" dur="1000" decel="50000" fill="hold">
                                          <p:stCondLst>
                                            <p:cond delay="0"/>
                                          </p:stCondLst>
                                        </p:cTn>
                                        <p:tgtEl>
                                          <p:spTgt spid="6963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9635">
                                            <p:txEl>
                                              <p:pRg st="2" end="2"/>
                                            </p:txEl>
                                          </p:spTgt>
                                        </p:tgtEl>
                                        <p:attrNameLst>
                                          <p:attrName>ppt_x</p:attrName>
                                          <p:attrName>ppt_y</p:attrName>
                                        </p:attrNameLst>
                                      </p:cBhvr>
                                    </p:animMotion>
                                    <p:animEffect transition="in" filter="fade">
                                      <p:cBhvr>
                                        <p:cTn id="23" dur="1000"/>
                                        <p:tgtEl>
                                          <p:spTgt spid="696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Scale>
                                      <p:cBhvr>
                                        <p:cTn id="28" dur="1000" decel="50000" fill="hold">
                                          <p:stCondLst>
                                            <p:cond delay="0"/>
                                          </p:stCondLst>
                                        </p:cTn>
                                        <p:tgtEl>
                                          <p:spTgt spid="6963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69635">
                                            <p:txEl>
                                              <p:pRg st="3" end="3"/>
                                            </p:txEl>
                                          </p:spTgt>
                                        </p:tgtEl>
                                        <p:attrNameLst>
                                          <p:attrName>ppt_x</p:attrName>
                                          <p:attrName>ppt_y</p:attrName>
                                        </p:attrNameLst>
                                      </p:cBhvr>
                                    </p:animMotion>
                                    <p:animEffect transition="in" filter="fade">
                                      <p:cBhvr>
                                        <p:cTn id="30" dur="1000"/>
                                        <p:tgtEl>
                                          <p:spTgt spid="696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Scale>
                                      <p:cBhvr>
                                        <p:cTn id="35" dur="1000" decel="50000" fill="hold">
                                          <p:stCondLst>
                                            <p:cond delay="0"/>
                                          </p:stCondLst>
                                        </p:cTn>
                                        <p:tgtEl>
                                          <p:spTgt spid="6963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69635">
                                            <p:txEl>
                                              <p:pRg st="4" end="4"/>
                                            </p:txEl>
                                          </p:spTgt>
                                        </p:tgtEl>
                                        <p:attrNameLst>
                                          <p:attrName>ppt_x</p:attrName>
                                          <p:attrName>ppt_y</p:attrName>
                                        </p:attrNameLst>
                                      </p:cBhvr>
                                    </p:animMotion>
                                    <p:animEffect transition="in" filter="fade">
                                      <p:cBhvr>
                                        <p:cTn id="37" dur="1000"/>
                                        <p:tgtEl>
                                          <p:spTgt spid="6963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69635">
                                            <p:txEl>
                                              <p:pRg st="5" end="5"/>
                                            </p:txEl>
                                          </p:spTgt>
                                        </p:tgtEl>
                                        <p:attrNameLst>
                                          <p:attrName>style.visibility</p:attrName>
                                        </p:attrNameLst>
                                      </p:cBhvr>
                                      <p:to>
                                        <p:strVal val="visible"/>
                                      </p:to>
                                    </p:set>
                                    <p:animScale>
                                      <p:cBhvr>
                                        <p:cTn id="42" dur="1000" decel="50000" fill="hold">
                                          <p:stCondLst>
                                            <p:cond delay="0"/>
                                          </p:stCondLst>
                                        </p:cTn>
                                        <p:tgtEl>
                                          <p:spTgt spid="6963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69635">
                                            <p:txEl>
                                              <p:pRg st="5" end="5"/>
                                            </p:txEl>
                                          </p:spTgt>
                                        </p:tgtEl>
                                        <p:attrNameLst>
                                          <p:attrName>ppt_x</p:attrName>
                                          <p:attrName>ppt_y</p:attrName>
                                        </p:attrNameLst>
                                      </p:cBhvr>
                                    </p:animMotion>
                                    <p:animEffect transition="in" filter="fade">
                                      <p:cBhvr>
                                        <p:cTn id="44" dur="1000"/>
                                        <p:tgtEl>
                                          <p:spTgt spid="6963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mediacall" presetSubtype="0" fill="hold" nodeType="clickEffect">
                                  <p:stCondLst>
                                    <p:cond delay="0"/>
                                  </p:stCondLst>
                                  <p:childTnLst>
                                    <p:cmd type="call" cmd="playFrom(0.0)">
                                      <p:cBhvr>
                                        <p:cTn id="48"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49" fill="hold" display="0">
                  <p:stCondLst>
                    <p:cond delay="indefinite"/>
                  </p:stCondLst>
                  <p:endCondLst>
                    <p:cond evt="onStopAudio" delay="0">
                      <p:tgtEl>
                        <p:sldTgt/>
                      </p:tgtEl>
                    </p:cond>
                  </p:endCondLst>
                </p:cTn>
                <p:tgtEl>
                  <p:spTgt spid="3"/>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3050" y="457200"/>
            <a:ext cx="6057900" cy="708025"/>
          </a:xfrm>
          <a:prstGeom prst="rect">
            <a:avLst/>
          </a:prstGeom>
          <a:noFill/>
        </p:spPr>
        <p:txBody>
          <a:bodyPr>
            <a:spAutoFit/>
          </a:bodyPr>
          <a:lstStyle/>
          <a:p>
            <a:pPr algn="ctr">
              <a:defRPr/>
            </a:pPr>
            <a:r>
              <a:rPr lang="en-US" sz="4000" dirty="0">
                <a:solidFill>
                  <a:schemeClr val="accent6">
                    <a:lumMod val="75000"/>
                  </a:schemeClr>
                </a:solidFill>
                <a:latin typeface="Gill Sans Ultra Bold Condensed" panose="020B0A06020104020203" pitchFamily="34" charset="0"/>
                <a:cs typeface="Arial" panose="020B0604020202020204" pitchFamily="34" charset="0"/>
              </a:rPr>
              <a:t>Choose the correct option</a:t>
            </a:r>
            <a:endParaRPr lang="vi-VN" sz="4000" dirty="0">
              <a:solidFill>
                <a:schemeClr val="accent6">
                  <a:lumMod val="75000"/>
                </a:schemeClr>
              </a:solidFill>
              <a:latin typeface="Arial" panose="020B0604020202020204" pitchFamily="34" charset="0"/>
              <a:cs typeface="Arial" panose="020B0604020202020204" pitchFamily="34" charset="0"/>
            </a:endParaRPr>
          </a:p>
        </p:txBody>
      </p:sp>
      <p:sp>
        <p:nvSpPr>
          <p:cNvPr id="6" name="TextBox 5"/>
          <p:cNvSpPr txBox="1">
            <a:spLocks noChangeArrowheads="1"/>
          </p:cNvSpPr>
          <p:nvPr/>
        </p:nvSpPr>
        <p:spPr bwMode="auto">
          <a:xfrm>
            <a:off x="133350" y="1447800"/>
            <a:ext cx="8877300" cy="2400300"/>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1. Lan and Maryam usually write to one another every…</a:t>
            </a:r>
          </a:p>
          <a:p>
            <a:r>
              <a:rPr lang="en-US" sz="3000">
                <a:latin typeface="Times New Roman" pitchFamily="18" charset="0"/>
                <a:cs typeface="Times New Roman" pitchFamily="18" charset="0"/>
              </a:rPr>
              <a:t>	A. 	two years.</a:t>
            </a:r>
          </a:p>
          <a:p>
            <a:r>
              <a:rPr lang="en-US" sz="3000">
                <a:latin typeface="Times New Roman" pitchFamily="18" charset="0"/>
                <a:cs typeface="Times New Roman" pitchFamily="18" charset="0"/>
              </a:rPr>
              <a:t>	B. 	month.</a:t>
            </a:r>
          </a:p>
          <a:p>
            <a:r>
              <a:rPr lang="en-US" sz="3000">
                <a:latin typeface="Times New Roman" pitchFamily="18" charset="0"/>
                <a:cs typeface="Times New Roman" pitchFamily="18" charset="0"/>
              </a:rPr>
              <a:t>	C. 	two weeks.</a:t>
            </a:r>
          </a:p>
          <a:p>
            <a:r>
              <a:rPr lang="en-US" sz="3000">
                <a:latin typeface="Times New Roman" pitchFamily="18" charset="0"/>
                <a:cs typeface="Times New Roman" pitchFamily="18" charset="0"/>
              </a:rPr>
              <a:t>	D.	day.</a:t>
            </a:r>
          </a:p>
        </p:txBody>
      </p:sp>
      <p:sp>
        <p:nvSpPr>
          <p:cNvPr id="7" name="TextBox 6"/>
          <p:cNvSpPr txBox="1">
            <a:spLocks noChangeArrowheads="1"/>
          </p:cNvSpPr>
          <p:nvPr/>
        </p:nvSpPr>
        <p:spPr bwMode="auto">
          <a:xfrm>
            <a:off x="133350" y="3978275"/>
            <a:ext cx="8877300" cy="2863850"/>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2. Maryam was impressed because…</a:t>
            </a:r>
          </a:p>
          <a:p>
            <a:r>
              <a:rPr lang="en-US" sz="3000">
                <a:latin typeface="Times New Roman" pitchFamily="18" charset="0"/>
                <a:cs typeface="Times New Roman" pitchFamily="18" charset="0"/>
              </a:rPr>
              <a:t>	A.	Hanoi was big and modern.</a:t>
            </a:r>
          </a:p>
          <a:p>
            <a:r>
              <a:rPr lang="en-US" sz="3000">
                <a:latin typeface="Times New Roman" pitchFamily="18" charset="0"/>
                <a:cs typeface="Times New Roman" pitchFamily="18" charset="0"/>
              </a:rPr>
              <a:t>	B.	Hanoi people were friendly.</a:t>
            </a:r>
          </a:p>
          <a:p>
            <a:r>
              <a:rPr lang="en-US" sz="3000">
                <a:latin typeface="Times New Roman" pitchFamily="18" charset="0"/>
                <a:cs typeface="Times New Roman" pitchFamily="18" charset="0"/>
              </a:rPr>
              <a:t>	C.	Hanoi was different from Kuala Lumpur.</a:t>
            </a:r>
          </a:p>
          <a:p>
            <a:r>
              <a:rPr lang="en-US" sz="3000">
                <a:latin typeface="Times New Roman" pitchFamily="18" charset="0"/>
                <a:cs typeface="Times New Roman" pitchFamily="18" charset="0"/>
              </a:rPr>
              <a:t>	D. 	Hanoi and Kuala Lumpur were the same.</a:t>
            </a:r>
            <a:endParaRPr lang="vi-VN" sz="3000">
              <a:latin typeface="Times New Roman" pitchFamily="18" charset="0"/>
              <a:cs typeface="Times New Roman" pitchFamily="18" charset="0"/>
            </a:endParaRPr>
          </a:p>
          <a:p>
            <a:endParaRPr lang="vi-VN" sz="3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xEl>
                                              <p:pRg st="3" end="3"/>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7">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42900" y="609600"/>
            <a:ext cx="8458200" cy="2400300"/>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3. The girls went to see…</a:t>
            </a:r>
          </a:p>
          <a:p>
            <a:r>
              <a:rPr lang="en-US" sz="3000">
                <a:latin typeface="Times New Roman" pitchFamily="18" charset="0"/>
                <a:cs typeface="Times New Roman" pitchFamily="18" charset="0"/>
              </a:rPr>
              <a:t>	A. 	famous places in Hanoi.</a:t>
            </a:r>
          </a:p>
          <a:p>
            <a:r>
              <a:rPr lang="en-US" sz="3000">
                <a:latin typeface="Times New Roman" pitchFamily="18" charset="0"/>
                <a:cs typeface="Times New Roman" pitchFamily="18" charset="0"/>
              </a:rPr>
              <a:t>	B.	areas for recreation.</a:t>
            </a:r>
          </a:p>
          <a:p>
            <a:r>
              <a:rPr lang="en-US" sz="3000">
                <a:latin typeface="Times New Roman" pitchFamily="18" charset="0"/>
                <a:cs typeface="Times New Roman" pitchFamily="18" charset="0"/>
              </a:rPr>
              <a:t>	C.	a place of worship.</a:t>
            </a:r>
          </a:p>
          <a:p>
            <a:r>
              <a:rPr lang="en-US" sz="3000">
                <a:latin typeface="Times New Roman" pitchFamily="18" charset="0"/>
                <a:cs typeface="Times New Roman" pitchFamily="18" charset="0"/>
              </a:rPr>
              <a:t>	D.	all the above.</a:t>
            </a:r>
            <a:endParaRPr lang="vi-VN" sz="3000">
              <a:latin typeface="Times New Roman" pitchFamily="18" charset="0"/>
              <a:cs typeface="Times New Roman" pitchFamily="18" charset="0"/>
            </a:endParaRPr>
          </a:p>
        </p:txBody>
      </p:sp>
      <p:sp>
        <p:nvSpPr>
          <p:cNvPr id="3" name="TextBox 2"/>
          <p:cNvSpPr txBox="1">
            <a:spLocks noChangeArrowheads="1"/>
          </p:cNvSpPr>
          <p:nvPr/>
        </p:nvSpPr>
        <p:spPr bwMode="auto">
          <a:xfrm>
            <a:off x="342900" y="3429000"/>
            <a:ext cx="8420100" cy="2400300"/>
          </a:xfrm>
          <a:prstGeom prst="rect">
            <a:avLst/>
          </a:prstGeom>
          <a:noFill/>
          <a:ln w="9525">
            <a:noFill/>
            <a:miter lim="800000"/>
            <a:headEnd/>
            <a:tailEnd/>
          </a:ln>
        </p:spPr>
        <p:txBody>
          <a:bodyPr>
            <a:spAutoFit/>
          </a:bodyPr>
          <a:lstStyle/>
          <a:p>
            <a:r>
              <a:rPr lang="en-US" sz="3000">
                <a:latin typeface="Times New Roman" pitchFamily="18" charset="0"/>
                <a:cs typeface="Times New Roman" pitchFamily="18" charset="0"/>
              </a:rPr>
              <a:t>4. Maryam wanted to…</a:t>
            </a:r>
          </a:p>
          <a:p>
            <a:r>
              <a:rPr lang="en-US" sz="3000">
                <a:latin typeface="Times New Roman" pitchFamily="18" charset="0"/>
                <a:cs typeface="Times New Roman" pitchFamily="18" charset="0"/>
              </a:rPr>
              <a:t>	A.	visit Hanoi the next summer.</a:t>
            </a:r>
          </a:p>
          <a:p>
            <a:r>
              <a:rPr lang="en-US" sz="3000">
                <a:latin typeface="Times New Roman" pitchFamily="18" charset="0"/>
                <a:cs typeface="Times New Roman" pitchFamily="18" charset="0"/>
              </a:rPr>
              <a:t>	B.	invite Lan to Kuala Lumpur.</a:t>
            </a:r>
          </a:p>
          <a:p>
            <a:r>
              <a:rPr lang="en-US" sz="3000">
                <a:latin typeface="Times New Roman" pitchFamily="18" charset="0"/>
                <a:cs typeface="Times New Roman" pitchFamily="18" charset="0"/>
              </a:rPr>
              <a:t>	C.	stay in Hanoi.</a:t>
            </a:r>
          </a:p>
          <a:p>
            <a:r>
              <a:rPr lang="en-US" sz="3000">
                <a:latin typeface="Times New Roman" pitchFamily="18" charset="0"/>
                <a:cs typeface="Times New Roman" pitchFamily="18" charset="0"/>
              </a:rPr>
              <a:t>	D. 	Visit Ho Chi Minh city.</a:t>
            </a:r>
            <a:endParaRPr lang="vi-VN" sz="300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4" end="4"/>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598</Words>
  <Application>Microsoft Office PowerPoint</Application>
  <PresentationFormat>On-screen Show (4:3)</PresentationFormat>
  <Paragraphs>115</Paragraphs>
  <Slides>14</Slides>
  <Notes>1</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1. Learn the new words and the wish sentences by heart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COHONG</dc:creator>
  <cp:lastModifiedBy>COHONG</cp:lastModifiedBy>
  <cp:revision>13</cp:revision>
  <dcterms:created xsi:type="dcterms:W3CDTF">2021-09-05T13:28:00Z</dcterms:created>
  <dcterms:modified xsi:type="dcterms:W3CDTF">2021-10-08T14:32:08Z</dcterms:modified>
</cp:coreProperties>
</file>