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72" r:id="rId7"/>
    <p:sldId id="262" r:id="rId8"/>
    <p:sldId id="273" r:id="rId9"/>
    <p:sldId id="274" r:id="rId10"/>
    <p:sldId id="263" r:id="rId11"/>
    <p:sldId id="268" r:id="rId12"/>
    <p:sldId id="271"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2294" autoAdjust="0"/>
  </p:normalViewPr>
  <p:slideViewPr>
    <p:cSldViewPr>
      <p:cViewPr varScale="1">
        <p:scale>
          <a:sx n="63" d="100"/>
          <a:sy n="63" d="100"/>
        </p:scale>
        <p:origin x="-151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6DA54-D0BC-403D-9B20-16B5AA8AF3ED}" type="datetimeFigureOut">
              <a:rPr lang="en-US" smtClean="0"/>
              <a:pPr/>
              <a:t>10/8/2021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912FF-6B0B-44C7-8CBD-EB75BCB751E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7912FF-6B0B-44C7-8CBD-EB75BCB751E2}"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144177-1B68-4CB8-AB84-DA1D3DCFFEC9}" type="datetimeFigureOut">
              <a:rPr lang="en-US" smtClean="0"/>
              <a:pPr/>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44177-1B68-4CB8-AB84-DA1D3DCFFEC9}" type="datetimeFigureOut">
              <a:rPr lang="en-US" smtClean="0"/>
              <a:pPr/>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44177-1B68-4CB8-AB84-DA1D3DCFFEC9}" type="datetimeFigureOut">
              <a:rPr lang="en-US" smtClean="0"/>
              <a:pPr/>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44177-1B68-4CB8-AB84-DA1D3DCFFEC9}" type="datetimeFigureOut">
              <a:rPr lang="en-US" smtClean="0"/>
              <a:pPr/>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44177-1B68-4CB8-AB84-DA1D3DCFFEC9}" type="datetimeFigureOut">
              <a:rPr lang="en-US" smtClean="0"/>
              <a:pPr/>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144177-1B68-4CB8-AB84-DA1D3DCFFEC9}" type="datetimeFigureOut">
              <a:rPr lang="en-US" smtClean="0"/>
              <a:pPr/>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144177-1B68-4CB8-AB84-DA1D3DCFFEC9}" type="datetimeFigureOut">
              <a:rPr lang="en-US" smtClean="0"/>
              <a:pPr/>
              <a:t>10/8/2021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144177-1B68-4CB8-AB84-DA1D3DCFFEC9}" type="datetimeFigureOut">
              <a:rPr lang="en-US" smtClean="0"/>
              <a:pPr/>
              <a:t>10/8/2021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44177-1B68-4CB8-AB84-DA1D3DCFFEC9}" type="datetimeFigureOut">
              <a:rPr lang="en-US" smtClean="0"/>
              <a:pPr/>
              <a:t>10/8/2021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44177-1B68-4CB8-AB84-DA1D3DCFFEC9}" type="datetimeFigureOut">
              <a:rPr lang="en-US" smtClean="0"/>
              <a:pPr/>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44177-1B68-4CB8-AB84-DA1D3DCFFEC9}" type="datetimeFigureOut">
              <a:rPr lang="en-US" smtClean="0"/>
              <a:pPr/>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F3522-08A9-4781-A47C-85326A081C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44177-1B68-4CB8-AB84-DA1D3DCFFEC9}" type="datetimeFigureOut">
              <a:rPr lang="en-US" smtClean="0"/>
              <a:pPr/>
              <a:t>10/8/2021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F3522-08A9-4781-A47C-85326A081C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D:\MAYTINHCU\TEACH\grade%209\mp3new\unit1\1-L&amp;R-2.mp3" TargetMode="External"/><Relationship Id="rId5" Type="http://schemas.openxmlformats.org/officeDocument/2006/relationships/image" Target="../media/image11.png"/><Relationship Id="rId4" Type="http://schemas.microsoft.com/office/2007/relationships/media" Target="file:///D:\MAYTINHCU\TEACH\grade%209\mp3new\unit1\1-L&amp;R-2.mp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Doorways-14.jpg"/>
          <p:cNvPicPr>
            <a:picLocks noChangeAspect="1"/>
          </p:cNvPicPr>
          <p:nvPr/>
        </p:nvPicPr>
        <p:blipFill>
          <a:blip r:embed="rId2"/>
          <a:srcRect/>
          <a:stretch>
            <a:fillRect/>
          </a:stretch>
        </p:blipFill>
        <p:spPr bwMode="auto">
          <a:xfrm>
            <a:off x="0" y="1"/>
            <a:ext cx="9220200" cy="6858000"/>
          </a:xfrm>
          <a:prstGeom prst="rect">
            <a:avLst/>
          </a:prstGeom>
          <a:noFill/>
          <a:ln w="9525">
            <a:noFill/>
            <a:miter lim="800000"/>
            <a:headEnd/>
            <a:tailEnd/>
          </a:ln>
        </p:spPr>
      </p:pic>
      <p:sp>
        <p:nvSpPr>
          <p:cNvPr id="6" name="TextBox 5"/>
          <p:cNvSpPr txBox="1">
            <a:spLocks noChangeArrowheads="1"/>
          </p:cNvSpPr>
          <p:nvPr/>
        </p:nvSpPr>
        <p:spPr bwMode="auto">
          <a:xfrm>
            <a:off x="1371600" y="3581400"/>
            <a:ext cx="7772400" cy="1570038"/>
          </a:xfrm>
          <a:prstGeom prst="rect">
            <a:avLst/>
          </a:prstGeom>
          <a:noFill/>
          <a:ln w="9525">
            <a:noFill/>
            <a:miter lim="800000"/>
            <a:headEnd/>
            <a:tailEnd/>
          </a:ln>
        </p:spPr>
        <p:txBody>
          <a:bodyPr>
            <a:spAutoFit/>
          </a:bodyPr>
          <a:lstStyle/>
          <a:p>
            <a:r>
              <a:rPr lang="en-US" sz="4800" b="1" dirty="0">
                <a:solidFill>
                  <a:srgbClr val="FF0000"/>
                </a:solidFill>
              </a:rPr>
              <a:t>Welcome to our class</a:t>
            </a:r>
          </a:p>
          <a:p>
            <a:r>
              <a:rPr lang="en-US" sz="4800" b="1" dirty="0">
                <a:solidFill>
                  <a:srgbClr val="FF0000"/>
                </a:solidFill>
              </a:rPr>
              <a:t>            Grade 9</a:t>
            </a:r>
            <a:endParaRPr lang="vi-VN" sz="4800" b="1" dirty="0">
              <a:solidFill>
                <a:srgbClr val="FF0000"/>
              </a:solidFill>
            </a:endParaRPr>
          </a:p>
        </p:txBody>
      </p:sp>
      <p:pic>
        <p:nvPicPr>
          <p:cNvPr id="14340" name="Picture 7" descr="avatar423414_2"/>
          <p:cNvPicPr>
            <a:picLocks noChangeAspect="1" noChangeArrowheads="1" noCrop="1"/>
          </p:cNvPicPr>
          <p:nvPr/>
        </p:nvPicPr>
        <p:blipFill>
          <a:blip r:embed="rId3"/>
          <a:srcRect/>
          <a:stretch>
            <a:fillRect/>
          </a:stretch>
        </p:blipFill>
        <p:spPr bwMode="auto">
          <a:xfrm>
            <a:off x="6985000" y="4267200"/>
            <a:ext cx="2159000"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18"/>
          <p:cNvSpPr>
            <a:spLocks noTextEdit="1"/>
          </p:cNvSpPr>
          <p:nvPr/>
        </p:nvSpPr>
        <p:spPr>
          <a:xfrm>
            <a:off x="1828800" y="76200"/>
            <a:ext cx="5410200" cy="914400"/>
          </a:xfrm>
          <a:prstGeom prst="rect">
            <a:avLst/>
          </a:prstGeom>
        </p:spPr>
        <p:txBody>
          <a:bodyPr wrap="none" fromWordArt="1">
            <a:prstTxWarp prst="textInflateTop">
              <a:avLst>
                <a:gd name="adj" fmla="val 31917"/>
              </a:avLst>
            </a:prstTxWarp>
            <a:normAutofit/>
          </a:bodyPr>
          <a:lstStyle/>
          <a:p>
            <a:pPr algn="ctr"/>
            <a:r>
              <a:rPr lang="en-US" sz="3600">
                <a:ln w="19050" cap="flat" cmpd="sng">
                  <a:solidFill>
                    <a:srgbClr val="FF00FF"/>
                  </a:solidFill>
                  <a:prstDash val="solid"/>
                  <a:headEnd type="none" w="med" len="med"/>
                  <a:tailEnd type="none" w="med" len="med"/>
                </a:ln>
                <a:solidFill>
                  <a:srgbClr val="00CCFF"/>
                </a:solidFill>
                <a:effectLst>
                  <a:outerShdw dist="35921" dir="2699999" algn="ctr" rotWithShape="0">
                    <a:srgbClr val="990000"/>
                  </a:outerShdw>
                </a:effectLst>
                <a:latin typeface="Impact" panose="020B0806030902050204" charset="0"/>
                <a:ea typeface="Impact" panose="020B0806030902050204" charset="0"/>
              </a:rPr>
              <a:t>Guiding questions</a:t>
            </a:r>
          </a:p>
        </p:txBody>
      </p:sp>
      <p:sp>
        <p:nvSpPr>
          <p:cNvPr id="72723" name="Text Box 19"/>
          <p:cNvSpPr txBox="1"/>
          <p:nvPr/>
        </p:nvSpPr>
        <p:spPr>
          <a:xfrm>
            <a:off x="152400" y="1295400"/>
            <a:ext cx="6858000" cy="51911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en-US" sz="2800" b="1" dirty="0">
                <a:solidFill>
                  <a:srgbClr val="FF0000"/>
                </a:solidFill>
                <a:latin typeface="Times New Roman" panose="02020603050405020304" pitchFamily="18" charset="0"/>
                <a:cs typeface="Times New Roman" panose="02020603050405020304" pitchFamily="18" charset="0"/>
              </a:rPr>
              <a:t>1. Where did Lan take Maryam to?</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
        <p:nvSpPr>
          <p:cNvPr id="72724" name="Text Box 20"/>
          <p:cNvSpPr txBox="1"/>
          <p:nvPr/>
        </p:nvSpPr>
        <p:spPr>
          <a:xfrm>
            <a:off x="381000" y="2057400"/>
            <a:ext cx="8077200" cy="446246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en-US" b="1" dirty="0">
                <a:latin typeface="Arial" panose="020B0604020202020204" pitchFamily="34" charset="0"/>
                <a:cs typeface="Arial" panose="020B0604020202020204" pitchFamily="34" charset="0"/>
              </a:rPr>
              <a:t> </a:t>
            </a:r>
            <a:r>
              <a:rPr lang="en-US" altLang="en-US" sz="2800" b="1" dirty="0">
                <a:latin typeface="Times New Roman" panose="02020603050405020304" pitchFamily="18" charset="0"/>
                <a:cs typeface="Times New Roman" panose="02020603050405020304" pitchFamily="18" charset="0"/>
              </a:rPr>
              <a:t>Lan took Maryam to:</a:t>
            </a:r>
          </a:p>
          <a:p>
            <a:pPr marL="0" lvl="0" indent="0" eaLnBrk="1" hangingPunct="1">
              <a:spcBef>
                <a:spcPct val="50000"/>
              </a:spcBef>
              <a:buFontTx/>
              <a:buChar char="-"/>
            </a:pPr>
            <a:r>
              <a:rPr lang="en-US" altLang="en-US" sz="2800" b="1" dirty="0">
                <a:latin typeface="Times New Roman" panose="02020603050405020304" pitchFamily="18" charset="0"/>
                <a:cs typeface="Times New Roman" panose="02020603050405020304" pitchFamily="18" charset="0"/>
              </a:rPr>
              <a:t> Hoan Kiem Lake</a:t>
            </a:r>
          </a:p>
          <a:p>
            <a:pPr marL="0" lvl="0" indent="0" eaLnBrk="1" hangingPunct="1">
              <a:spcBef>
                <a:spcPct val="50000"/>
              </a:spcBef>
              <a:buFontTx/>
              <a:buChar char="-"/>
            </a:pPr>
            <a:r>
              <a:rPr lang="en-US" altLang="en-US" sz="2800" b="1" dirty="0">
                <a:latin typeface="Times New Roman" panose="02020603050405020304" pitchFamily="18" charset="0"/>
                <a:cs typeface="Times New Roman" panose="02020603050405020304" pitchFamily="18" charset="0"/>
              </a:rPr>
              <a:t> Ho Chi Minh’s Mausoleum</a:t>
            </a:r>
          </a:p>
          <a:p>
            <a:pPr marL="0" lvl="0" indent="0" eaLnBrk="1" hangingPunct="1">
              <a:spcBef>
                <a:spcPct val="50000"/>
              </a:spcBef>
              <a:buFontTx/>
              <a:buChar char="-"/>
            </a:pPr>
            <a:r>
              <a:rPr lang="en-US" altLang="en-US" sz="2800" b="1" dirty="0">
                <a:latin typeface="Times New Roman" panose="02020603050405020304" pitchFamily="18" charset="0"/>
                <a:cs typeface="Times New Roman" panose="02020603050405020304" pitchFamily="18" charset="0"/>
              </a:rPr>
              <a:t> the History Museum</a:t>
            </a:r>
          </a:p>
          <a:p>
            <a:pPr marL="0" lvl="0" indent="0" eaLnBrk="1" hangingPunct="1">
              <a:spcBef>
                <a:spcPct val="50000"/>
              </a:spcBef>
              <a:buFontTx/>
              <a:buChar char="-"/>
            </a:pPr>
            <a:r>
              <a:rPr lang="en-US" altLang="en-US" sz="2800" b="1" dirty="0">
                <a:latin typeface="Times New Roman" panose="02020603050405020304" pitchFamily="18" charset="0"/>
                <a:cs typeface="Times New Roman" panose="02020603050405020304" pitchFamily="18" charset="0"/>
              </a:rPr>
              <a:t> the Temple of Literature</a:t>
            </a:r>
          </a:p>
          <a:p>
            <a:pPr marL="0" lvl="0" indent="0" eaLnBrk="1" hangingPunct="1">
              <a:spcBef>
                <a:spcPct val="50000"/>
              </a:spcBef>
              <a:buFontTx/>
              <a:buChar char="-"/>
            </a:pPr>
            <a:r>
              <a:rPr lang="en-US" altLang="en-US" sz="2800" b="1" dirty="0">
                <a:latin typeface="Times New Roman" panose="02020603050405020304" pitchFamily="18" charset="0"/>
                <a:cs typeface="Times New Roman" panose="02020603050405020304" pitchFamily="18" charset="0"/>
              </a:rPr>
              <a:t> many beautiful lakes and parks in Ha Noi.</a:t>
            </a:r>
          </a:p>
          <a:p>
            <a:pPr marL="0" lvl="0" indent="0" eaLnBrk="1" hangingPunct="1">
              <a:spcBef>
                <a:spcPct val="50000"/>
              </a:spcBef>
              <a:buFontTx/>
              <a:buChar char="-"/>
            </a:pPr>
            <a:r>
              <a:rPr lang="en-US" altLang="en-US" sz="2800" b="1" dirty="0">
                <a:latin typeface="Arial" panose="020B0604020202020204" pitchFamily="34" charset="0"/>
                <a:cs typeface="Arial" panose="020B0604020202020204" pitchFamily="34" charset="0"/>
              </a:rPr>
              <a:t> </a:t>
            </a:r>
            <a:r>
              <a:rPr lang="en-US" altLang="en-US" sz="2800" b="1" dirty="0">
                <a:latin typeface="Times New Roman" panose="02020603050405020304" pitchFamily="18" charset="0"/>
                <a:cs typeface="Times New Roman" panose="02020603050405020304" pitchFamily="18" charset="0"/>
              </a:rPr>
              <a:t>the mosque on Hang Luoc Street</a:t>
            </a:r>
            <a:endParaRPr lang="en-US" altLang="en-US" sz="2800" b="1"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72723"/>
                                        </p:tgtEl>
                                        <p:attrNameLst>
                                          <p:attrName>style.visibility</p:attrName>
                                        </p:attrNameLst>
                                      </p:cBhvr>
                                      <p:to>
                                        <p:strVal val="visible"/>
                                      </p:to>
                                    </p:set>
                                    <p:animEffect transition="in" filter="barn(inHorizontal)">
                                      <p:cBhvr>
                                        <p:cTn id="13" dur="500"/>
                                        <p:tgtEl>
                                          <p:spTgt spid="7272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72724"/>
                                        </p:tgtEl>
                                        <p:attrNameLst>
                                          <p:attrName>style.visibility</p:attrName>
                                        </p:attrNameLst>
                                      </p:cBhvr>
                                      <p:to>
                                        <p:strVal val="visible"/>
                                      </p:to>
                                    </p:set>
                                    <p:animEffect transition="in" filter="barn(inHorizontal)">
                                      <p:cBhvr>
                                        <p:cTn id="18" dur="500"/>
                                        <p:tgtEl>
                                          <p:spTgt spid="72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23" grpId="0"/>
      <p:bldP spid="727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p:cNvSpPr>
            <a:spLocks noGrp="1"/>
          </p:cNvSpPr>
          <p:nvPr>
            <p:ph idx="1"/>
          </p:nvPr>
        </p:nvSpPr>
        <p:spPr>
          <a:xfrm>
            <a:off x="76200" y="1306513"/>
            <a:ext cx="9067800" cy="5399087"/>
          </a:xfrm>
          <a:ln/>
        </p:spPr>
        <p:txBody>
          <a:bodyPr vert="horz" wrap="square" lIns="91440" tIns="45720" rIns="91440" bIns="45720" anchor="t" anchorCtr="0"/>
          <a:lstStyle/>
          <a:p>
            <a:pPr eaLnBrk="1" hangingPunct="1"/>
            <a:r>
              <a:rPr lang="en-US" altLang="en-US" b="1" dirty="0">
                <a:solidFill>
                  <a:srgbClr val="FF0000"/>
                </a:solidFill>
                <a:latin typeface="Times New Roman" panose="02020603050405020304" pitchFamily="18" charset="0"/>
                <a:cs typeface="Times New Roman" panose="02020603050405020304" pitchFamily="18" charset="0"/>
              </a:rPr>
              <a:t>1. Where is Maryam from?</a:t>
            </a:r>
          </a:p>
          <a:p>
            <a:pPr eaLnBrk="1" hangingPunct="1">
              <a:buFont typeface="Wingdings" panose="05000000000000000000" pitchFamily="2" charset="2"/>
              <a:buNone/>
            </a:pPr>
            <a:endParaRPr lang="en-US" altLang="en-US" b="1" dirty="0">
              <a:solidFill>
                <a:srgbClr val="FFFF00"/>
              </a:solidFill>
            </a:endParaRPr>
          </a:p>
          <a:p>
            <a:pPr eaLnBrk="1" hangingPunct="1"/>
            <a:r>
              <a:rPr lang="en-US" altLang="en-US" b="1" dirty="0">
                <a:solidFill>
                  <a:srgbClr val="FF0000"/>
                </a:solidFill>
                <a:latin typeface="Times New Roman" panose="02020603050405020304" pitchFamily="18" charset="0"/>
                <a:cs typeface="Times New Roman" panose="02020603050405020304" pitchFamily="18" charset="0"/>
              </a:rPr>
              <a:t>2.How long have they been pen pals?</a:t>
            </a:r>
          </a:p>
          <a:p>
            <a:pPr eaLnBrk="1" hangingPunct="1"/>
            <a:endParaRPr lang="en-US" altLang="en-US" b="1" dirty="0">
              <a:solidFill>
                <a:srgbClr val="FFFF00"/>
              </a:solidFill>
            </a:endParaRPr>
          </a:p>
          <a:p>
            <a:pPr eaLnBrk="1" hangingPunct="1"/>
            <a:r>
              <a:rPr lang="en-US" altLang="en-US" b="1" dirty="0">
                <a:solidFill>
                  <a:srgbClr val="FF0000"/>
                </a:solidFill>
                <a:latin typeface="Times New Roman" panose="02020603050405020304" pitchFamily="18" charset="0"/>
                <a:cs typeface="Times New Roman" panose="02020603050405020304" pitchFamily="18" charset="0"/>
              </a:rPr>
              <a:t>3.Were Hanoi and Kuala Lumpur different?</a:t>
            </a:r>
            <a:endParaRPr lang="en-US" altLang="en-US" b="1" dirty="0">
              <a:solidFill>
                <a:srgbClr val="FF0000"/>
              </a:solidFill>
              <a:latin typeface="Times New Roman" panose="02020603050405020304" pitchFamily="18" charset="0"/>
              <a:ea typeface="Times New Roman" panose="02020603050405020304" pitchFamily="18" charset="0"/>
            </a:endParaRPr>
          </a:p>
        </p:txBody>
      </p:sp>
      <p:sp>
        <p:nvSpPr>
          <p:cNvPr id="39939" name="WordArt 4"/>
          <p:cNvSpPr>
            <a:spLocks noTextEdit="1"/>
          </p:cNvSpPr>
          <p:nvPr/>
        </p:nvSpPr>
        <p:spPr>
          <a:xfrm>
            <a:off x="457200" y="274638"/>
            <a:ext cx="8229600" cy="715962"/>
          </a:xfrm>
          <a:prstGeom prst="rect">
            <a:avLst/>
          </a:prstGeom>
        </p:spPr>
        <p:txBody>
          <a:bodyPr wrap="none" fromWordArt="1">
            <a:prstTxWarp prst="textInflateTop">
              <a:avLst>
                <a:gd name="adj" fmla="val 31917"/>
              </a:avLst>
            </a:prstTxWarp>
            <a:normAutofit/>
          </a:bodyPr>
          <a:lstStyle/>
          <a:p>
            <a:pPr algn="ctr"/>
            <a:r>
              <a:rPr lang="en-US" sz="3600" b="1">
                <a:ln w="19050" cap="flat" cmpd="sng">
                  <a:solidFill>
                    <a:srgbClr val="FF00FF"/>
                  </a:solidFill>
                  <a:prstDash val="solid"/>
                  <a:headEnd type="none" w="med" len="med"/>
                  <a:tailEnd type="none" w="med" len="med"/>
                </a:ln>
                <a:solidFill>
                  <a:srgbClr val="00CCFF"/>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Comprehension questions</a:t>
            </a:r>
          </a:p>
        </p:txBody>
      </p:sp>
      <p:sp>
        <p:nvSpPr>
          <p:cNvPr id="187398" name="Text Box 6"/>
          <p:cNvSpPr txBox="1"/>
          <p:nvPr/>
        </p:nvSpPr>
        <p:spPr>
          <a:xfrm>
            <a:off x="900113" y="1752600"/>
            <a:ext cx="5318125" cy="523875"/>
          </a:xfrm>
          <a:prstGeom prst="rect">
            <a:avLst/>
          </a:prstGeom>
          <a:noFill/>
          <a:ln w="9525">
            <a:noFill/>
          </a:ln>
          <a:effectLst>
            <a:outerShdw dist="35921" dir="2699999" sy="50000" kx="2003315" algn="bl" rotWithShape="0">
              <a:schemeClr val="bg2">
                <a:alpha val="79999"/>
              </a:schemeClr>
            </a:outerShdw>
          </a:effectLst>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en-US" sz="2800" b="1" dirty="0">
                <a:latin typeface="Times New Roman" panose="02020603050405020304" pitchFamily="18" charset="0"/>
                <a:cs typeface="Times New Roman" panose="02020603050405020304" pitchFamily="18" charset="0"/>
              </a:rPr>
              <a:t>Kuala Lumpur - Malaysia</a:t>
            </a:r>
            <a:endParaRPr lang="en-US" altLang="en-US" sz="2800" b="1" dirty="0">
              <a:latin typeface="Times New Roman" panose="02020603050405020304" pitchFamily="18" charset="0"/>
              <a:ea typeface="Times New Roman" panose="02020603050405020304" pitchFamily="18" charset="0"/>
            </a:endParaRPr>
          </a:p>
        </p:txBody>
      </p:sp>
      <p:sp>
        <p:nvSpPr>
          <p:cNvPr id="187400" name="Text Box 8"/>
          <p:cNvSpPr txBox="1"/>
          <p:nvPr/>
        </p:nvSpPr>
        <p:spPr>
          <a:xfrm>
            <a:off x="930275" y="2982913"/>
            <a:ext cx="4016375" cy="523875"/>
          </a:xfrm>
          <a:prstGeom prst="rect">
            <a:avLst/>
          </a:prstGeom>
          <a:noFill/>
          <a:ln w="9525">
            <a:noFill/>
          </a:ln>
          <a:effectLst>
            <a:outerShdw dist="35921" dir="2699999" sy="50000" kx="2003315" algn="bl" rotWithShape="0">
              <a:schemeClr val="bg2">
                <a:alpha val="79999"/>
              </a:schemeClr>
            </a:outerShdw>
          </a:effectLst>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en-US" sz="2800" b="1" dirty="0">
                <a:latin typeface="Times New Roman" panose="02020603050405020304" pitchFamily="18" charset="0"/>
                <a:cs typeface="Times New Roman" panose="02020603050405020304" pitchFamily="18" charset="0"/>
              </a:rPr>
              <a:t>For  over 2 years</a:t>
            </a:r>
            <a:endParaRPr lang="en-US" altLang="en-US" sz="2800" b="1" dirty="0">
              <a:latin typeface="Times New Roman" panose="02020603050405020304" pitchFamily="18" charset="0"/>
              <a:ea typeface="Times New Roman" panose="02020603050405020304" pitchFamily="18" charset="0"/>
            </a:endParaRPr>
          </a:p>
        </p:txBody>
      </p:sp>
      <p:sp>
        <p:nvSpPr>
          <p:cNvPr id="187401" name="Text Box 9"/>
          <p:cNvSpPr txBox="1"/>
          <p:nvPr/>
        </p:nvSpPr>
        <p:spPr>
          <a:xfrm>
            <a:off x="915988" y="4243388"/>
            <a:ext cx="5905500" cy="523875"/>
          </a:xfrm>
          <a:prstGeom prst="rect">
            <a:avLst/>
          </a:prstGeom>
          <a:noFill/>
          <a:ln w="9525">
            <a:noFill/>
          </a:ln>
          <a:effectLst>
            <a:outerShdw dist="35921" dir="2699999" sy="50000" kx="2003315" algn="bl" rotWithShape="0">
              <a:schemeClr val="bg2">
                <a:alpha val="79999"/>
              </a:schemeClr>
            </a:outerShdw>
          </a:effectLst>
        </p:spPr>
        <p:txBody>
          <a:bodyPr wrap="non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en-US" sz="2800" b="1" dirty="0">
                <a:latin typeface="Times New Roman" panose="02020603050405020304" pitchFamily="18" charset="0"/>
                <a:cs typeface="Times New Roman" panose="02020603050405020304" pitchFamily="18" charset="0"/>
              </a:rPr>
              <a:t>No, they weren’t. they were the same</a:t>
            </a:r>
            <a:r>
              <a:rPr lang="en-US" altLang="en-US" sz="2800" b="1" dirty="0">
                <a:solidFill>
                  <a:schemeClr val="bg2"/>
                </a:solidFill>
                <a:latin typeface="Times New Roman" panose="02020603050405020304" pitchFamily="18" charset="0"/>
                <a:cs typeface="Times New Roman" panose="02020603050405020304" pitchFamily="18" charset="0"/>
              </a:rPr>
              <a:t>.</a:t>
            </a:r>
            <a:endParaRPr lang="en-US" altLang="en-US" sz="2800" b="1" dirty="0">
              <a:solidFill>
                <a:schemeClr val="bg2"/>
              </a:solidFill>
              <a:latin typeface="Times New Roman" panose="02020603050405020304" pitchFamily="18" charset="0"/>
              <a:ea typeface="Times New Roman" panose="02020603050405020304" pitchFamily="18" charset="0"/>
            </a:endParaRPr>
          </a:p>
        </p:txBody>
      </p:sp>
      <p:sp>
        <p:nvSpPr>
          <p:cNvPr id="187402" name="Text Box 10"/>
          <p:cNvSpPr txBox="1"/>
          <p:nvPr/>
        </p:nvSpPr>
        <p:spPr>
          <a:xfrm>
            <a:off x="609600" y="5486400"/>
            <a:ext cx="8015288" cy="954107"/>
          </a:xfrm>
          <a:prstGeom prst="rect">
            <a:avLst/>
          </a:prstGeom>
          <a:noFill/>
          <a:ln w="9525">
            <a:noFill/>
          </a:ln>
          <a:effectLst>
            <a:outerShdw dist="35921" dir="2699999" sy="50000" kx="2003315" algn="bl" rotWithShape="0">
              <a:schemeClr val="bg2">
                <a:alpha val="79999"/>
              </a:schemeClr>
            </a:outerShdw>
          </a:effectLst>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en-US" sz="2800" b="1" dirty="0" smtClean="0">
                <a:latin typeface="Times New Roman" panose="02020603050405020304" pitchFamily="18" charset="0"/>
                <a:cs typeface="Times New Roman" panose="02020603050405020304" pitchFamily="18" charset="0"/>
              </a:rPr>
              <a:t>Yes</a:t>
            </a:r>
            <a:r>
              <a:rPr lang="en-US" altLang="en-US" sz="2800" b="1" dirty="0">
                <a:latin typeface="Times New Roman" panose="02020603050405020304" pitchFamily="18" charset="0"/>
                <a:cs typeface="Times New Roman" panose="02020603050405020304" pitchFamily="18" charset="0"/>
              </a:rPr>
              <a:t>, she did. Because of people’s friendliness, beautiful places,</a:t>
            </a:r>
            <a:endParaRPr lang="en-US" altLang="en-US" sz="2800" b="1" dirty="0">
              <a:latin typeface="Times New Roman" panose="02020603050405020304" pitchFamily="18" charset="0"/>
              <a:ea typeface="Times New Roman" panose="02020603050405020304" pitchFamily="18" charset="0"/>
            </a:endParaRPr>
          </a:p>
        </p:txBody>
      </p:sp>
      <p:sp>
        <p:nvSpPr>
          <p:cNvPr id="9" name="TextBox 8"/>
          <p:cNvSpPr txBox="1"/>
          <p:nvPr/>
        </p:nvSpPr>
        <p:spPr>
          <a:xfrm>
            <a:off x="0" y="4800600"/>
            <a:ext cx="6981346" cy="584775"/>
          </a:xfrm>
          <a:prstGeom prst="rect">
            <a:avLst/>
          </a:prstGeom>
          <a:noFill/>
        </p:spPr>
        <p:txBody>
          <a:bodyPr wrap="square" rtlCol="0">
            <a:spAutoFit/>
          </a:bodyPr>
          <a:lstStyle/>
          <a:p>
            <a:pPr lvl="0">
              <a:spcBef>
                <a:spcPct val="0"/>
              </a:spcBef>
            </a:pPr>
            <a:r>
              <a:rPr lang="en-US" altLang="en-US" sz="3200" b="1" dirty="0" smtClean="0">
                <a:solidFill>
                  <a:srgbClr val="FF0000"/>
                </a:solidFill>
                <a:latin typeface="Times New Roman" panose="02020603050405020304" pitchFamily="18" charset="0"/>
                <a:cs typeface="Times New Roman" panose="02020603050405020304" pitchFamily="18" charset="0"/>
              </a:rPr>
              <a:t>.  4. Did </a:t>
            </a:r>
            <a:r>
              <a:rPr lang="en-US" altLang="en-US" sz="3200" b="1" dirty="0" err="1" smtClean="0">
                <a:solidFill>
                  <a:srgbClr val="FF0000"/>
                </a:solidFill>
                <a:latin typeface="Times New Roman" panose="02020603050405020304" pitchFamily="18" charset="0"/>
                <a:cs typeface="Times New Roman" panose="02020603050405020304" pitchFamily="18" charset="0"/>
              </a:rPr>
              <a:t>Maryam</a:t>
            </a:r>
            <a:r>
              <a:rPr lang="en-US" altLang="en-US" sz="3200" b="1" dirty="0" smtClean="0">
                <a:solidFill>
                  <a:srgbClr val="FF0000"/>
                </a:solidFill>
                <a:latin typeface="Times New Roman" panose="02020603050405020304" pitchFamily="18" charset="0"/>
                <a:cs typeface="Times New Roman" panose="02020603050405020304" pitchFamily="18" charset="0"/>
              </a:rPr>
              <a:t> enjoy Hanoi? Why?</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gtEl>
                                        <p:attrNameLst>
                                          <p:attrName>style.visibility</p:attrName>
                                        </p:attrNameLst>
                                      </p:cBhvr>
                                      <p:to>
                                        <p:strVal val="visible"/>
                                      </p:to>
                                    </p:set>
                                    <p:anim calcmode="lin" valueType="num">
                                      <p:cBhvr additive="base">
                                        <p:cTn id="7" dur="500" fill="hold"/>
                                        <p:tgtEl>
                                          <p:spTgt spid="39939"/>
                                        </p:tgtEl>
                                        <p:attrNameLst>
                                          <p:attrName>ppt_x</p:attrName>
                                        </p:attrNameLst>
                                      </p:cBhvr>
                                      <p:tavLst>
                                        <p:tav tm="0">
                                          <p:val>
                                            <p:strVal val="#ppt_x"/>
                                          </p:val>
                                        </p:tav>
                                        <p:tav tm="100000">
                                          <p:val>
                                            <p:strVal val="#ppt_x"/>
                                          </p:val>
                                        </p:tav>
                                      </p:tavLst>
                                    </p:anim>
                                    <p:anim calcmode="lin" valueType="num">
                                      <p:cBhvr additive="base">
                                        <p:cTn id="8" dur="500" fill="hold"/>
                                        <p:tgtEl>
                                          <p:spTgt spid="399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87395">
                                            <p:txEl>
                                              <p:pRg st="0" end="0"/>
                                            </p:txEl>
                                          </p:spTgt>
                                        </p:tgtEl>
                                        <p:attrNameLst>
                                          <p:attrName>style.visibility</p:attrName>
                                        </p:attrNameLst>
                                      </p:cBhvr>
                                      <p:to>
                                        <p:strVal val="visible"/>
                                      </p:to>
                                    </p:set>
                                    <p:animEffect transition="in" filter="fade">
                                      <p:cBhvr>
                                        <p:cTn id="13" dur="1000"/>
                                        <p:tgtEl>
                                          <p:spTgt spid="187395">
                                            <p:txEl>
                                              <p:pRg st="0" end="0"/>
                                            </p:txEl>
                                          </p:spTgt>
                                        </p:tgtEl>
                                      </p:cBhvr>
                                    </p:animEffect>
                                    <p:anim calcmode="lin" valueType="num">
                                      <p:cBhvr>
                                        <p:cTn id="14" dur="1000" fill="hold"/>
                                        <p:tgtEl>
                                          <p:spTgt spid="18739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87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87395">
                                            <p:txEl>
                                              <p:pRg st="2" end="2"/>
                                            </p:txEl>
                                          </p:spTgt>
                                        </p:tgtEl>
                                        <p:attrNameLst>
                                          <p:attrName>style.visibility</p:attrName>
                                        </p:attrNameLst>
                                      </p:cBhvr>
                                      <p:to>
                                        <p:strVal val="visible"/>
                                      </p:to>
                                    </p:set>
                                    <p:animEffect transition="in" filter="fade">
                                      <p:cBhvr>
                                        <p:cTn id="20" dur="1000"/>
                                        <p:tgtEl>
                                          <p:spTgt spid="187395">
                                            <p:txEl>
                                              <p:pRg st="2" end="2"/>
                                            </p:txEl>
                                          </p:spTgt>
                                        </p:tgtEl>
                                      </p:cBhvr>
                                    </p:animEffect>
                                    <p:anim calcmode="lin" valueType="num">
                                      <p:cBhvr>
                                        <p:cTn id="21" dur="1000" fill="hold"/>
                                        <p:tgtEl>
                                          <p:spTgt spid="18739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187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87395">
                                            <p:txEl>
                                              <p:pRg st="4" end="4"/>
                                            </p:txEl>
                                          </p:spTgt>
                                        </p:tgtEl>
                                        <p:attrNameLst>
                                          <p:attrName>style.visibility</p:attrName>
                                        </p:attrNameLst>
                                      </p:cBhvr>
                                      <p:to>
                                        <p:strVal val="visible"/>
                                      </p:to>
                                    </p:set>
                                    <p:animEffect transition="in" filter="fade">
                                      <p:cBhvr>
                                        <p:cTn id="27" dur="1000"/>
                                        <p:tgtEl>
                                          <p:spTgt spid="187395">
                                            <p:txEl>
                                              <p:pRg st="4" end="4"/>
                                            </p:txEl>
                                          </p:spTgt>
                                        </p:tgtEl>
                                      </p:cBhvr>
                                    </p:animEffect>
                                    <p:anim calcmode="lin" valueType="num">
                                      <p:cBhvr>
                                        <p:cTn id="28" dur="1000" fill="hold"/>
                                        <p:tgtEl>
                                          <p:spTgt spid="18739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873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linds(horizont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87398"/>
                                        </p:tgtEl>
                                        <p:attrNameLst>
                                          <p:attrName>style.visibility</p:attrName>
                                        </p:attrNameLst>
                                      </p:cBhvr>
                                      <p:to>
                                        <p:strVal val="visible"/>
                                      </p:to>
                                    </p:set>
                                    <p:animEffect transition="in" filter="fade">
                                      <p:cBhvr>
                                        <p:cTn id="39" dur="1000"/>
                                        <p:tgtEl>
                                          <p:spTgt spid="187398"/>
                                        </p:tgtEl>
                                      </p:cBhvr>
                                    </p:animEffect>
                                    <p:anim calcmode="lin" valueType="num">
                                      <p:cBhvr>
                                        <p:cTn id="40" dur="1000" fill="hold"/>
                                        <p:tgtEl>
                                          <p:spTgt spid="187398"/>
                                        </p:tgtEl>
                                        <p:attrNameLst>
                                          <p:attrName>ppt_x</p:attrName>
                                        </p:attrNameLst>
                                      </p:cBhvr>
                                      <p:tavLst>
                                        <p:tav tm="0">
                                          <p:val>
                                            <p:strVal val="#ppt_x"/>
                                          </p:val>
                                        </p:tav>
                                        <p:tav tm="100000">
                                          <p:val>
                                            <p:strVal val="#ppt_x"/>
                                          </p:val>
                                        </p:tav>
                                      </p:tavLst>
                                    </p:anim>
                                    <p:anim calcmode="lin" valueType="num">
                                      <p:cBhvr>
                                        <p:cTn id="41" dur="1000" fill="hold"/>
                                        <p:tgtEl>
                                          <p:spTgt spid="187398"/>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87400"/>
                                        </p:tgtEl>
                                        <p:attrNameLst>
                                          <p:attrName>style.visibility</p:attrName>
                                        </p:attrNameLst>
                                      </p:cBhvr>
                                      <p:to>
                                        <p:strVal val="visible"/>
                                      </p:to>
                                    </p:set>
                                    <p:animEffect transition="in" filter="fade">
                                      <p:cBhvr>
                                        <p:cTn id="46" dur="1000"/>
                                        <p:tgtEl>
                                          <p:spTgt spid="187400"/>
                                        </p:tgtEl>
                                      </p:cBhvr>
                                    </p:animEffect>
                                    <p:anim calcmode="lin" valueType="num">
                                      <p:cBhvr>
                                        <p:cTn id="47" dur="1000" fill="hold"/>
                                        <p:tgtEl>
                                          <p:spTgt spid="187400"/>
                                        </p:tgtEl>
                                        <p:attrNameLst>
                                          <p:attrName>ppt_x</p:attrName>
                                        </p:attrNameLst>
                                      </p:cBhvr>
                                      <p:tavLst>
                                        <p:tav tm="0">
                                          <p:val>
                                            <p:strVal val="#ppt_x"/>
                                          </p:val>
                                        </p:tav>
                                        <p:tav tm="100000">
                                          <p:val>
                                            <p:strVal val="#ppt_x"/>
                                          </p:val>
                                        </p:tav>
                                      </p:tavLst>
                                    </p:anim>
                                    <p:anim calcmode="lin" valueType="num">
                                      <p:cBhvr>
                                        <p:cTn id="48" dur="1000" fill="hold"/>
                                        <p:tgtEl>
                                          <p:spTgt spid="187400"/>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87401"/>
                                        </p:tgtEl>
                                        <p:attrNameLst>
                                          <p:attrName>style.visibility</p:attrName>
                                        </p:attrNameLst>
                                      </p:cBhvr>
                                      <p:to>
                                        <p:strVal val="visible"/>
                                      </p:to>
                                    </p:set>
                                    <p:animEffect transition="in" filter="fade">
                                      <p:cBhvr>
                                        <p:cTn id="53" dur="1000"/>
                                        <p:tgtEl>
                                          <p:spTgt spid="187401"/>
                                        </p:tgtEl>
                                      </p:cBhvr>
                                    </p:animEffect>
                                    <p:anim calcmode="lin" valueType="num">
                                      <p:cBhvr>
                                        <p:cTn id="54" dur="1000" fill="hold"/>
                                        <p:tgtEl>
                                          <p:spTgt spid="187401"/>
                                        </p:tgtEl>
                                        <p:attrNameLst>
                                          <p:attrName>ppt_x</p:attrName>
                                        </p:attrNameLst>
                                      </p:cBhvr>
                                      <p:tavLst>
                                        <p:tav tm="0">
                                          <p:val>
                                            <p:strVal val="#ppt_x"/>
                                          </p:val>
                                        </p:tav>
                                        <p:tav tm="100000">
                                          <p:val>
                                            <p:strVal val="#ppt_x"/>
                                          </p:val>
                                        </p:tav>
                                      </p:tavLst>
                                    </p:anim>
                                    <p:anim calcmode="lin" valueType="num">
                                      <p:cBhvr>
                                        <p:cTn id="55" dur="1000" fill="hold"/>
                                        <p:tgtEl>
                                          <p:spTgt spid="187401"/>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87402"/>
                                        </p:tgtEl>
                                        <p:attrNameLst>
                                          <p:attrName>style.visibility</p:attrName>
                                        </p:attrNameLst>
                                      </p:cBhvr>
                                      <p:to>
                                        <p:strVal val="visible"/>
                                      </p:to>
                                    </p:set>
                                    <p:animEffect transition="in" filter="fade">
                                      <p:cBhvr>
                                        <p:cTn id="60" dur="1000"/>
                                        <p:tgtEl>
                                          <p:spTgt spid="187402"/>
                                        </p:tgtEl>
                                      </p:cBhvr>
                                    </p:animEffect>
                                    <p:anim calcmode="lin" valueType="num">
                                      <p:cBhvr>
                                        <p:cTn id="61" dur="1000" fill="hold"/>
                                        <p:tgtEl>
                                          <p:spTgt spid="187402"/>
                                        </p:tgtEl>
                                        <p:attrNameLst>
                                          <p:attrName>ppt_x</p:attrName>
                                        </p:attrNameLst>
                                      </p:cBhvr>
                                      <p:tavLst>
                                        <p:tav tm="0">
                                          <p:val>
                                            <p:strVal val="#ppt_x"/>
                                          </p:val>
                                        </p:tav>
                                        <p:tav tm="100000">
                                          <p:val>
                                            <p:strVal val="#ppt_x"/>
                                          </p:val>
                                        </p:tav>
                                      </p:tavLst>
                                    </p:anim>
                                    <p:anim calcmode="lin" valueType="num">
                                      <p:cBhvr>
                                        <p:cTn id="62" dur="1000" fill="hold"/>
                                        <p:tgtEl>
                                          <p:spTgt spid="18740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uiExpand="1" build="p"/>
      <p:bldP spid="187398" grpId="0"/>
      <p:bldP spid="187400" grpId="0"/>
      <p:bldP spid="187401" grpId="0"/>
      <p:bldP spid="187402"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685800"/>
            <a:ext cx="9144000"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The past simple tense : ( </a:t>
            </a:r>
            <a:r>
              <a:rPr kumimoji="0" lang="en-US" sz="28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Thì</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quá</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khứ</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đơn</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Thì</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quá</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khứ</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đơn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diễn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tả</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một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sự</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việc</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xảy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tại</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một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thời</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điểm</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cụ</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thể</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trong</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quá</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khứ</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và</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đã</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kết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thúc</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hoàn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toàn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ở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quá</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khứ</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Dấu</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hiệu</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last </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thời</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gian</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khoảng</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thời</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gian</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ago</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thời</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gian</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trong</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quá</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khứ</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morning</a:t>
            </a:r>
            <a:r>
              <a:rPr kumimoji="0" lang="en-US"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Cấu</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trúc</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 + )      S + ( was / were ) / V2/</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O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 )       S + ( wasn’t / weren’t ) / didn’t + V1  + O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 )      (Was/ Were)/ Did + S + V1 + …….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3" name="TextBox 2"/>
          <p:cNvSpPr txBox="1"/>
          <p:nvPr/>
        </p:nvSpPr>
        <p:spPr>
          <a:xfrm>
            <a:off x="228600" y="304800"/>
            <a:ext cx="2433680" cy="523220"/>
          </a:xfrm>
          <a:prstGeom prst="rect">
            <a:avLst/>
          </a:prstGeom>
          <a:noFill/>
        </p:spPr>
        <p:txBody>
          <a:bodyPr wrap="none" rtlCol="0">
            <a:spAutoFit/>
          </a:bodyPr>
          <a:lstStyle/>
          <a:p>
            <a:r>
              <a:rPr lang="en-US" sz="2800" b="1" u="sng" dirty="0" smtClean="0">
                <a:solidFill>
                  <a:srgbClr val="FF0000"/>
                </a:solidFill>
              </a:rPr>
              <a:t>II. GRAMMAR :</a:t>
            </a:r>
            <a:endParaRPr lang="en-US" sz="2800" b="1" u="sng"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80"/>
          <p:cNvSpPr txBox="1">
            <a:spLocks noChangeArrowheads="1"/>
          </p:cNvSpPr>
          <p:nvPr/>
        </p:nvSpPr>
        <p:spPr bwMode="auto">
          <a:xfrm>
            <a:off x="0" y="1752600"/>
            <a:ext cx="9144000" cy="5105400"/>
          </a:xfrm>
          <a:prstGeom prst="rect">
            <a:avLst/>
          </a:prstGeom>
          <a:noFill/>
          <a:ln>
            <a:noFill/>
          </a:ln>
        </p:spPr>
        <p:txBody>
          <a:bodyPr lIns="0" tIns="0" rIns="0" bIns="0" upright="1"/>
          <a:lstStyle/>
          <a:p>
            <a:pPr marR="0" indent="1205230" defTabSz="914400">
              <a:spcBef>
                <a:spcPts val="300"/>
              </a:spcBef>
              <a:spcAft>
                <a:spcPts val="300"/>
              </a:spcAft>
              <a:buClrTx/>
              <a:buSzTx/>
              <a:buFontTx/>
              <a:buNone/>
              <a:defRPr/>
            </a:pPr>
            <a:r>
              <a:rPr kumimoji="0" lang="en-US" sz="2600" b="1"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Be </a:t>
            </a:r>
            <a:r>
              <a:rPr kumimoji="0" lang="en-US" sz="2600" b="1"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sym typeface="Wingdings" panose="05000000000000000000" pitchFamily="2" charset="2"/>
              </a:rPr>
              <a:t> Were / Ordinary verbs  Simple past</a:t>
            </a:r>
            <a:endParaRPr kumimoji="0" lang="en-US" sz="2600" b="1"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endParaRPr>
          </a:p>
          <a:p>
            <a:pPr marR="0" defTabSz="914400">
              <a:spcBef>
                <a:spcPts val="300"/>
              </a:spcBef>
              <a:spcAft>
                <a:spcPts val="300"/>
              </a:spcAft>
              <a:buClrTx/>
              <a:buSzTx/>
              <a:buFontTx/>
              <a:buNone/>
              <a:defRPr/>
            </a:pPr>
            <a:r>
              <a:rPr kumimoji="0" lang="en-US" sz="2600" b="1" kern="1200" cap="none" spc="0" normalizeH="0" baseline="0" noProof="0" dirty="0">
                <a:latin typeface="Arial" panose="020B0604020202020204" pitchFamily="34" charset="0"/>
                <a:ea typeface="Times New Roman" panose="02020603050405020304"/>
                <a:cs typeface="Arial" panose="020B0604020202020204" pitchFamily="34" charset="0"/>
              </a:rPr>
              <a:t>   </a:t>
            </a:r>
            <a:r>
              <a:rPr kumimoji="0" lang="en-US" sz="2600" b="1" kern="1200" cap="none" spc="0" normalizeH="0" baseline="0" noProof="0" dirty="0">
                <a:latin typeface="Times New Roman" panose="02020603050405020304" pitchFamily="18" charset="0"/>
                <a:ea typeface="Times New Roman" panose="02020603050405020304"/>
                <a:cs typeface="Times New Roman" panose="02020603050405020304" pitchFamily="18" charset="0"/>
              </a:rPr>
              <a:t>Ex: I wish Lan </a:t>
            </a:r>
            <a:r>
              <a:rPr kumimoji="0" lang="en-US" sz="2600" b="1" u="sng"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were</a:t>
            </a:r>
            <a:r>
              <a:rPr kumimoji="0" lang="en-US" sz="2600" b="1" kern="1200" cap="none" spc="0" normalizeH="0" baseline="0" noProof="0" dirty="0">
                <a:solidFill>
                  <a:srgbClr val="66FF33"/>
                </a:solidFill>
                <a:latin typeface="Times New Roman" panose="02020603050405020304" pitchFamily="18" charset="0"/>
                <a:ea typeface="Times New Roman" panose="02020603050405020304"/>
                <a:cs typeface="Times New Roman" panose="02020603050405020304" pitchFamily="18" charset="0"/>
              </a:rPr>
              <a:t> </a:t>
            </a:r>
            <a:r>
              <a:rPr kumimoji="0" lang="en-US" sz="2600" b="1" kern="1200" cap="none" spc="0" normalizeH="0" baseline="0" noProof="0" dirty="0">
                <a:latin typeface="Times New Roman" panose="02020603050405020304" pitchFamily="18" charset="0"/>
                <a:ea typeface="Times New Roman" panose="02020603050405020304"/>
                <a:cs typeface="Times New Roman" panose="02020603050405020304" pitchFamily="18" charset="0"/>
              </a:rPr>
              <a:t>here </a:t>
            </a:r>
            <a:r>
              <a:rPr kumimoji="0" lang="en-US" sz="2600" b="1" u="sng"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now</a:t>
            </a:r>
            <a:r>
              <a:rPr kumimoji="0" lang="en-US" sz="2600" b="1"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a:t>
            </a:r>
          </a:p>
          <a:p>
            <a:pPr marR="0" defTabSz="914400">
              <a:spcBef>
                <a:spcPts val="300"/>
              </a:spcBef>
              <a:spcAft>
                <a:spcPts val="300"/>
              </a:spcAft>
              <a:buClrTx/>
              <a:buSzTx/>
              <a:buFontTx/>
              <a:buNone/>
              <a:defRPr/>
            </a:pPr>
            <a:r>
              <a:rPr kumimoji="0" lang="en-US" sz="2600" b="1" kern="1200" cap="none" spc="0" normalizeH="0" baseline="0" noProof="0" dirty="0">
                <a:latin typeface="Times New Roman" panose="02020603050405020304" pitchFamily="18" charset="0"/>
                <a:ea typeface="Times New Roman" panose="02020603050405020304"/>
                <a:cs typeface="Times New Roman" panose="02020603050405020304" pitchFamily="18" charset="0"/>
              </a:rPr>
              <a:t>           Minh wishes he </a:t>
            </a:r>
            <a:r>
              <a:rPr kumimoji="0" lang="en-US" sz="2600" b="1"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worked</a:t>
            </a:r>
            <a:r>
              <a:rPr kumimoji="0" lang="en-US" sz="2600" b="1" kern="1200" cap="none" spc="0" normalizeH="0" baseline="0" noProof="0" dirty="0">
                <a:solidFill>
                  <a:srgbClr val="66FF33"/>
                </a:solidFill>
                <a:latin typeface="Times New Roman" panose="02020603050405020304" pitchFamily="18" charset="0"/>
                <a:ea typeface="Times New Roman" panose="02020603050405020304"/>
                <a:cs typeface="Times New Roman" panose="02020603050405020304" pitchFamily="18" charset="0"/>
              </a:rPr>
              <a:t> </a:t>
            </a:r>
            <a:r>
              <a:rPr kumimoji="0" lang="en-US" sz="2600" b="1" kern="1200" cap="none" spc="0" normalizeH="0" baseline="0" noProof="0" dirty="0">
                <a:latin typeface="Times New Roman" panose="02020603050405020304" pitchFamily="18" charset="0"/>
                <a:ea typeface="Times New Roman" panose="02020603050405020304"/>
                <a:cs typeface="Times New Roman" panose="02020603050405020304" pitchFamily="18" charset="0"/>
              </a:rPr>
              <a:t>for Ha </a:t>
            </a:r>
            <a:r>
              <a:rPr kumimoji="0" lang="en-US" sz="2600" b="1" kern="1200" cap="none" spc="0" normalizeH="0" baseline="0" noProof="0" dirty="0" err="1">
                <a:latin typeface="Times New Roman" panose="02020603050405020304" pitchFamily="18" charset="0"/>
                <a:ea typeface="Times New Roman" panose="02020603050405020304"/>
                <a:cs typeface="Times New Roman" panose="02020603050405020304" pitchFamily="18" charset="0"/>
              </a:rPr>
              <a:t>Noi</a:t>
            </a:r>
            <a:r>
              <a:rPr kumimoji="0" lang="en-US" sz="2600" b="1" kern="1200" cap="none" spc="0" normalizeH="0" baseline="0" noProof="0" dirty="0">
                <a:latin typeface="Times New Roman" panose="02020603050405020304" pitchFamily="18" charset="0"/>
                <a:ea typeface="Times New Roman" panose="02020603050405020304"/>
                <a:cs typeface="Times New Roman" panose="02020603050405020304" pitchFamily="18" charset="0"/>
              </a:rPr>
              <a:t> newspaper </a:t>
            </a:r>
            <a:r>
              <a:rPr kumimoji="0" lang="en-US" sz="2600" b="1" u="sng"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now</a:t>
            </a:r>
            <a:r>
              <a:rPr kumimoji="0" lang="en-US" sz="2600" b="1" kern="1200" cap="none" spc="0" normalizeH="0" baseline="0" noProof="0" dirty="0">
                <a:solidFill>
                  <a:srgbClr val="FF0000"/>
                </a:solidFill>
                <a:latin typeface="Times New Roman" panose="02020603050405020304" pitchFamily="18" charset="0"/>
                <a:ea typeface="Times New Roman" panose="02020603050405020304"/>
                <a:cs typeface="Times New Roman" panose="02020603050405020304" pitchFamily="18" charset="0"/>
              </a:rPr>
              <a:t>.</a:t>
            </a:r>
          </a:p>
        </p:txBody>
      </p:sp>
      <p:sp>
        <p:nvSpPr>
          <p:cNvPr id="12" name="Text Box 8"/>
          <p:cNvSpPr txBox="1">
            <a:spLocks noChangeArrowheads="1"/>
          </p:cNvSpPr>
          <p:nvPr/>
        </p:nvSpPr>
        <p:spPr bwMode="auto">
          <a:xfrm>
            <a:off x="685800" y="762000"/>
            <a:ext cx="7924800" cy="646113"/>
          </a:xfrm>
          <a:prstGeom prst="rect">
            <a:avLst/>
          </a:prstGeom>
          <a:noFill/>
          <a:ln>
            <a:solidFill>
              <a:schemeClr val="tx1"/>
            </a:solid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sz="2800" b="1" i="0" u="sng"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Form:</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sz="36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S1+ Wish(es) + S2 + V2/ed …..</a:t>
            </a:r>
          </a:p>
        </p:txBody>
      </p:sp>
      <p:sp>
        <p:nvSpPr>
          <p:cNvPr id="5" name="TextBox 4"/>
          <p:cNvSpPr txBox="1"/>
          <p:nvPr/>
        </p:nvSpPr>
        <p:spPr>
          <a:xfrm>
            <a:off x="1066800" y="228600"/>
            <a:ext cx="4038600" cy="523220"/>
          </a:xfrm>
          <a:prstGeom prst="rect">
            <a:avLst/>
          </a:prstGeom>
          <a:noFill/>
        </p:spPr>
        <p:txBody>
          <a:bodyPr wrap="square" rtlCol="0">
            <a:spAutoFit/>
          </a:bodyPr>
          <a:lstStyle/>
          <a:p>
            <a:r>
              <a:rPr lang="en-US" sz="2800" b="1" dirty="0" smtClean="0">
                <a:solidFill>
                  <a:srgbClr val="FF0000"/>
                </a:solidFill>
              </a:rPr>
              <a:t>II . THE WISH SENTENCES</a:t>
            </a:r>
            <a:endParaRPr 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wipe(left)">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wipe(left)">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wipe(left)">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Rot="1"/>
          </p:cNvSpPr>
          <p:nvPr>
            <p:ph type="title"/>
          </p:nvPr>
        </p:nvSpPr>
        <p:spPr>
          <a:xfrm>
            <a:off x="533400" y="1447800"/>
            <a:ext cx="8153400" cy="1066800"/>
          </a:xfrm>
          <a:ln/>
        </p:spPr>
        <p:txBody>
          <a:bodyPr vert="horz" wrap="square" lIns="91440" tIns="45720" rIns="91440" bIns="45720" anchor="ctr" anchorCtr="0"/>
          <a:lstStyle/>
          <a:p>
            <a:pPr marL="393700" indent="-393700" algn="l" eaLnBrk="1" hangingPunct="1"/>
            <a:r>
              <a:rPr lang="en-US" altLang="en-US" sz="3200" dirty="0">
                <a:solidFill>
                  <a:schemeClr val="bg2"/>
                </a:solidFill>
                <a:latin typeface="Times New Roman" panose="02020603050405020304" pitchFamily="18" charset="0"/>
                <a:cs typeface="Times New Roman" panose="02020603050405020304" pitchFamily="18" charset="0"/>
              </a:rPr>
              <a:t>1. Learn the new words and the wish sentences by heart</a:t>
            </a:r>
            <a:endParaRPr lang="en-US" altLang="en-US" sz="3200" dirty="0">
              <a:solidFill>
                <a:schemeClr val="bg2"/>
              </a:solidFill>
              <a:latin typeface="Times New Roman" panose="02020603050405020304" pitchFamily="18" charset="0"/>
              <a:ea typeface="Times New Roman" panose="02020603050405020304" pitchFamily="18" charset="0"/>
            </a:endParaRPr>
          </a:p>
        </p:txBody>
      </p:sp>
      <p:pic>
        <p:nvPicPr>
          <p:cNvPr id="41987" name="Picture 2"/>
          <p:cNvPicPr>
            <a:picLocks noGrp="1" noChangeAspect="1"/>
          </p:cNvPicPr>
          <p:nvPr>
            <p:ph idx="1"/>
          </p:nvPr>
        </p:nvPicPr>
        <p:blipFill>
          <a:blip r:embed="rId2"/>
          <a:srcRect/>
          <a:stretch>
            <a:fillRect/>
          </a:stretch>
        </p:blipFill>
        <p:spPr>
          <a:xfrm>
            <a:off x="0" y="0"/>
            <a:ext cx="9144000" cy="6858000"/>
          </a:xfrm>
          <a:ln/>
        </p:spPr>
      </p:pic>
      <p:sp>
        <p:nvSpPr>
          <p:cNvPr id="41988" name="WordArt 3"/>
          <p:cNvSpPr>
            <a:spLocks noTextEdit="1"/>
          </p:cNvSpPr>
          <p:nvPr/>
        </p:nvSpPr>
        <p:spPr>
          <a:xfrm>
            <a:off x="1752600" y="457200"/>
            <a:ext cx="5181600" cy="647700"/>
          </a:xfrm>
          <a:prstGeom prst="rect">
            <a:avLst/>
          </a:prstGeom>
        </p:spPr>
        <p:txBody>
          <a:bodyPr wrap="none" fromWordArt="1">
            <a:prstTxWarp prst="textPlain">
              <a:avLst>
                <a:gd name="adj" fmla="val 50000"/>
              </a:avLst>
            </a:prstTxWarp>
            <a:normAutofit/>
          </a:bodyPr>
          <a:lstStyle/>
          <a:p>
            <a:pPr algn="ctr"/>
            <a:r>
              <a:rPr lang="en-US" sz="3600">
                <a:ln w="12700" cap="flat" cmpd="sng">
                  <a:solidFill>
                    <a:srgbClr val="3333CC"/>
                  </a:solidFill>
                  <a:prstDash val="solid"/>
                  <a:headEnd type="none" w="med" len="med"/>
                  <a:tailEnd type="none" w="med" len="med"/>
                </a:ln>
                <a:solidFill>
                  <a:srgbClr val="B2B2B2">
                    <a:alpha val="50195"/>
                  </a:srgbClr>
                </a:solidFill>
                <a:effectLst>
                  <a:outerShdw dist="45791" dir="2021404" algn="ctr" rotWithShape="0">
                    <a:srgbClr val="9999FF"/>
                  </a:outerShdw>
                </a:effectLst>
                <a:latin typeface="Times New Roman" panose="02020603050405020304" pitchFamily="18" charset="0"/>
                <a:ea typeface="Times New Roman" panose="02020603050405020304" pitchFamily="18" charset="0"/>
              </a:rPr>
              <a:t>HOMEWORK</a:t>
            </a:r>
          </a:p>
        </p:txBody>
      </p:sp>
      <p:sp>
        <p:nvSpPr>
          <p:cNvPr id="41989" name="Text Box 6"/>
          <p:cNvSpPr txBox="1"/>
          <p:nvPr/>
        </p:nvSpPr>
        <p:spPr>
          <a:xfrm>
            <a:off x="609600" y="1462088"/>
            <a:ext cx="8001000" cy="584200"/>
          </a:xfrm>
          <a:prstGeom prst="rect">
            <a:avLst/>
          </a:prstGeom>
          <a:noFill/>
          <a:ln w="9525">
            <a:noFill/>
          </a:ln>
          <a:effectLst>
            <a:outerShdw dist="35921" dir="2699999" sy="50000" kx="2003315" algn="bl" rotWithShape="0">
              <a:schemeClr val="bg2">
                <a:alpha val="79999"/>
              </a:schemeClr>
            </a:outerShdw>
          </a:effectLst>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6075" lvl="0" indent="-346075">
              <a:spcBef>
                <a:spcPct val="0"/>
              </a:spcBef>
              <a:buFontTx/>
              <a:buNone/>
            </a:pPr>
            <a:r>
              <a:rPr lang="en-US" altLang="en-US" b="1" dirty="0">
                <a:latin typeface="Times New Roman" panose="02020603050405020304" pitchFamily="18" charset="0"/>
                <a:cs typeface="Times New Roman" panose="02020603050405020304" pitchFamily="18" charset="0"/>
              </a:rPr>
              <a:t>-Read the text again at home </a:t>
            </a:r>
            <a:endParaRPr lang="en-US" altLang="en-US" b="1" dirty="0">
              <a:latin typeface="Times New Roman" panose="02020603050405020304" pitchFamily="18" charset="0"/>
              <a:ea typeface="Times New Roman" panose="02020603050405020304" pitchFamily="18" charset="0"/>
            </a:endParaRPr>
          </a:p>
        </p:txBody>
      </p:sp>
      <p:sp>
        <p:nvSpPr>
          <p:cNvPr id="41990" name="Text Box 7"/>
          <p:cNvSpPr txBox="1"/>
          <p:nvPr/>
        </p:nvSpPr>
        <p:spPr>
          <a:xfrm>
            <a:off x="609600" y="2971800"/>
            <a:ext cx="6858000" cy="584200"/>
          </a:xfrm>
          <a:prstGeom prst="rect">
            <a:avLst/>
          </a:prstGeom>
          <a:noFill/>
          <a:ln w="9525">
            <a:noFill/>
          </a:ln>
          <a:effectLst>
            <a:outerShdw dist="35921" dir="2699999" sy="50000" kx="2003315" algn="bl" rotWithShape="0">
              <a:schemeClr val="bg2">
                <a:alpha val="79999"/>
              </a:schemeClr>
            </a:outerShdw>
          </a:effectLst>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spcBef>
                <a:spcPct val="0"/>
              </a:spcBef>
              <a:buFontTx/>
              <a:buNone/>
            </a:pPr>
            <a:r>
              <a:rPr lang="en-US" altLang="en-US" b="1" dirty="0">
                <a:latin typeface="Times New Roman" panose="02020603050405020304" pitchFamily="18" charset="0"/>
                <a:cs typeface="Times New Roman" panose="02020603050405020304" pitchFamily="18" charset="0"/>
              </a:rPr>
              <a:t>- Prepare Speak + Listen page 8.</a:t>
            </a:r>
            <a:endParaRPr lang="en-US" altLang="en-US" b="1"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0" y="304800"/>
            <a:ext cx="9144000" cy="923330"/>
          </a:xfrm>
          <a:prstGeom prst="rect">
            <a:avLst/>
          </a:prstGeom>
          <a:noFill/>
          <a:ln w="9525">
            <a:noFill/>
            <a:miter lim="800000"/>
            <a:headEnd/>
            <a:tailEnd/>
          </a:ln>
        </p:spPr>
        <p:txBody>
          <a:bodyPr wrap="square">
            <a:spAutoFit/>
          </a:bodyPr>
          <a:lstStyle/>
          <a:p>
            <a:pPr algn="ctr"/>
            <a:r>
              <a:rPr lang="en-US" sz="5400" b="1" dirty="0" smtClean="0">
                <a:solidFill>
                  <a:srgbClr val="FF0000"/>
                </a:solidFill>
                <a:latin typeface="Times New Roman" pitchFamily="18" charset="0"/>
              </a:rPr>
              <a:t>Lesson </a:t>
            </a:r>
            <a:r>
              <a:rPr lang="en-US" sz="5400" b="1" dirty="0">
                <a:solidFill>
                  <a:srgbClr val="FF0000"/>
                </a:solidFill>
                <a:latin typeface="Times New Roman" pitchFamily="18" charset="0"/>
              </a:rPr>
              <a:t>1 : Introduction</a:t>
            </a:r>
          </a:p>
        </p:txBody>
      </p:sp>
      <p:sp>
        <p:nvSpPr>
          <p:cNvPr id="4" name="TextBox 3"/>
          <p:cNvSpPr txBox="1"/>
          <p:nvPr/>
        </p:nvSpPr>
        <p:spPr>
          <a:xfrm>
            <a:off x="838200" y="1676400"/>
            <a:ext cx="2554354" cy="523220"/>
          </a:xfrm>
          <a:prstGeom prst="rect">
            <a:avLst/>
          </a:prstGeom>
          <a:noFill/>
        </p:spPr>
        <p:txBody>
          <a:bodyPr wrap="none" rtlCol="0">
            <a:spAutoFit/>
          </a:bodyPr>
          <a:lstStyle/>
          <a:p>
            <a:r>
              <a:rPr lang="en-US" sz="2800" b="1" dirty="0" smtClean="0"/>
              <a:t>1.Note book : 2 </a:t>
            </a:r>
            <a:endParaRPr lang="en-US" sz="2800" b="1" dirty="0"/>
          </a:p>
        </p:txBody>
      </p:sp>
      <p:sp>
        <p:nvSpPr>
          <p:cNvPr id="5" name="TextBox 4"/>
          <p:cNvSpPr txBox="1"/>
          <p:nvPr/>
        </p:nvSpPr>
        <p:spPr>
          <a:xfrm>
            <a:off x="838200" y="2209800"/>
            <a:ext cx="4620304" cy="523220"/>
          </a:xfrm>
          <a:prstGeom prst="rect">
            <a:avLst/>
          </a:prstGeom>
          <a:noFill/>
        </p:spPr>
        <p:txBody>
          <a:bodyPr wrap="none" rtlCol="0">
            <a:spAutoFit/>
          </a:bodyPr>
          <a:lstStyle/>
          <a:p>
            <a:r>
              <a:rPr lang="en-US" sz="2800" b="1" dirty="0" smtClean="0"/>
              <a:t>2.Syllabus : 2 periods/ a week</a:t>
            </a:r>
            <a:endParaRPr lang="en-US" sz="2800" b="1" dirty="0"/>
          </a:p>
        </p:txBody>
      </p:sp>
      <p:sp>
        <p:nvSpPr>
          <p:cNvPr id="8" name="TextBox 7"/>
          <p:cNvSpPr txBox="1"/>
          <p:nvPr/>
        </p:nvSpPr>
        <p:spPr>
          <a:xfrm>
            <a:off x="838200" y="2667000"/>
            <a:ext cx="1376146" cy="523220"/>
          </a:xfrm>
          <a:prstGeom prst="rect">
            <a:avLst/>
          </a:prstGeom>
          <a:noFill/>
        </p:spPr>
        <p:txBody>
          <a:bodyPr wrap="none" rtlCol="0">
            <a:spAutoFit/>
          </a:bodyPr>
          <a:lstStyle/>
          <a:p>
            <a:r>
              <a:rPr lang="en-US" sz="2800" b="1" dirty="0" smtClean="0"/>
              <a:t>3.Note :</a:t>
            </a:r>
            <a:endParaRPr lang="en-US" sz="2800" b="1" dirty="0"/>
          </a:p>
        </p:txBody>
      </p:sp>
      <p:sp>
        <p:nvSpPr>
          <p:cNvPr id="9" name="TextBox 8"/>
          <p:cNvSpPr txBox="1"/>
          <p:nvPr/>
        </p:nvSpPr>
        <p:spPr>
          <a:xfrm>
            <a:off x="1295400" y="3048000"/>
            <a:ext cx="3008516" cy="523220"/>
          </a:xfrm>
          <a:prstGeom prst="rect">
            <a:avLst/>
          </a:prstGeom>
          <a:noFill/>
        </p:spPr>
        <p:txBody>
          <a:bodyPr wrap="none" rtlCol="0">
            <a:spAutoFit/>
          </a:bodyPr>
          <a:lstStyle/>
          <a:p>
            <a:r>
              <a:rPr lang="en-US" sz="2800" b="1" dirty="0" smtClean="0"/>
              <a:t>- Learn vocabulary </a:t>
            </a:r>
            <a:endParaRPr lang="en-US" sz="2800" b="1" dirty="0"/>
          </a:p>
        </p:txBody>
      </p:sp>
      <p:sp>
        <p:nvSpPr>
          <p:cNvPr id="10" name="TextBox 9"/>
          <p:cNvSpPr txBox="1"/>
          <p:nvPr/>
        </p:nvSpPr>
        <p:spPr>
          <a:xfrm>
            <a:off x="1219200" y="3581400"/>
            <a:ext cx="10972800" cy="954107"/>
          </a:xfrm>
          <a:prstGeom prst="rect">
            <a:avLst/>
          </a:prstGeom>
          <a:noFill/>
        </p:spPr>
        <p:txBody>
          <a:bodyPr wrap="square" rtlCol="0">
            <a:spAutoFit/>
          </a:bodyPr>
          <a:lstStyle/>
          <a:p>
            <a:r>
              <a:rPr lang="en-US" sz="2800" b="1" dirty="0" smtClean="0"/>
              <a:t>- Do a lot of homework ( teacher’s exercises , </a:t>
            </a:r>
          </a:p>
          <a:p>
            <a:r>
              <a:rPr lang="en-US" sz="2800" b="1" dirty="0" smtClean="0"/>
              <a:t>on the internet …….)</a:t>
            </a:r>
            <a:endParaRPr lang="en-US" sz="2800" b="1" dirty="0"/>
          </a:p>
        </p:txBody>
      </p:sp>
      <p:sp>
        <p:nvSpPr>
          <p:cNvPr id="11" name="TextBox 10"/>
          <p:cNvSpPr txBox="1"/>
          <p:nvPr/>
        </p:nvSpPr>
        <p:spPr>
          <a:xfrm>
            <a:off x="1143000" y="4572000"/>
            <a:ext cx="2316019" cy="523220"/>
          </a:xfrm>
          <a:prstGeom prst="rect">
            <a:avLst/>
          </a:prstGeom>
          <a:noFill/>
        </p:spPr>
        <p:txBody>
          <a:bodyPr wrap="none" rtlCol="0">
            <a:spAutoFit/>
          </a:bodyPr>
          <a:lstStyle/>
          <a:p>
            <a:r>
              <a:rPr lang="en-US" sz="2800" b="1" dirty="0" smtClean="0"/>
              <a:t>- Try your best</a:t>
            </a:r>
            <a:endParaRPr lang="en-US"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9" descr="POINSET3"/>
          <p:cNvPicPr>
            <a:picLocks noChangeAspect="1"/>
          </p:cNvPicPr>
          <p:nvPr/>
        </p:nvPicPr>
        <p:blipFill>
          <a:blip r:embed="rId2"/>
          <a:stretch>
            <a:fillRect/>
          </a:stretch>
        </p:blipFill>
        <p:spPr>
          <a:xfrm>
            <a:off x="5410200" y="4191000"/>
            <a:ext cx="3733800" cy="2865438"/>
          </a:xfrm>
          <a:prstGeom prst="rect">
            <a:avLst/>
          </a:prstGeom>
          <a:noFill/>
          <a:ln w="9525">
            <a:noFill/>
          </a:ln>
        </p:spPr>
      </p:pic>
      <p:sp>
        <p:nvSpPr>
          <p:cNvPr id="3076" name="WordArt 12"/>
          <p:cNvSpPr>
            <a:spLocks noChangeArrowheads="1" noChangeShapeType="1" noTextEdit="1"/>
          </p:cNvSpPr>
          <p:nvPr/>
        </p:nvSpPr>
        <p:spPr bwMode="auto">
          <a:xfrm>
            <a:off x="304800" y="1295400"/>
            <a:ext cx="8534400" cy="990600"/>
          </a:xfrm>
          <a:prstGeom prst="rect">
            <a:avLst/>
          </a:prstGeom>
        </p:spPr>
        <p:txBody>
          <a:bodyPr wrap="none" numCol="1" fromWordArt="1">
            <a:prstTxWarp prst="textPlain">
              <a:avLst>
                <a:gd name="adj" fmla="val 50000"/>
              </a:avLst>
            </a:prstTxWarp>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200" b="0" i="0" u="none" strike="noStrike" kern="10" cap="none" spc="0" normalizeH="0" baseline="0" noProof="0" dirty="0">
                <a:ln>
                  <a:noFill/>
                </a:ln>
                <a:solidFill>
                  <a:srgbClr val="FFC000"/>
                </a:solidFill>
                <a:effectLst>
                  <a:outerShdw dist="35921" dir="2700000" algn="ctr" rotWithShape="0">
                    <a:srgbClr val="C0C0C0">
                      <a:alpha val="79999"/>
                    </a:srgbClr>
                  </a:outerShdw>
                </a:effectLst>
                <a:uLnTx/>
                <a:uFillTx/>
                <a:latin typeface="Impact" panose="020B0806030902050204"/>
                <a:ea typeface="+mn-ea"/>
                <a:cs typeface="+mn-cs"/>
              </a:rPr>
              <a:t>UNIT 1: </a:t>
            </a:r>
            <a:r>
              <a:rPr kumimoji="0" lang="en-US" sz="3200" b="0" i="0" u="none" strike="noStrike" kern="10" cap="none" spc="0" normalizeH="0" baseline="0" noProof="0" dirty="0">
                <a:ln>
                  <a:noFill/>
                </a:ln>
                <a:solidFill>
                  <a:srgbClr val="00CCFF"/>
                </a:solidFill>
                <a:effectLst>
                  <a:outerShdw dist="35921" dir="2700000" algn="ctr" rotWithShape="0">
                    <a:srgbClr val="C0C0C0">
                      <a:alpha val="79999"/>
                    </a:srgbClr>
                  </a:outerShdw>
                </a:effectLst>
                <a:uLnTx/>
                <a:uFillTx/>
                <a:latin typeface="Impact" panose="020B0806030902050204"/>
                <a:ea typeface="+mn-ea"/>
                <a:cs typeface="+mn-cs"/>
              </a:rPr>
              <a:t>A VISIT FROM A PEN PAL</a:t>
            </a:r>
          </a:p>
        </p:txBody>
      </p:sp>
      <p:sp>
        <p:nvSpPr>
          <p:cNvPr id="5" name="TextBox 4"/>
          <p:cNvSpPr txBox="1"/>
          <p:nvPr/>
        </p:nvSpPr>
        <p:spPr>
          <a:xfrm>
            <a:off x="1981200" y="304800"/>
            <a:ext cx="5581400" cy="523220"/>
          </a:xfrm>
          <a:prstGeom prst="rect">
            <a:avLst/>
          </a:prstGeom>
          <a:noFill/>
        </p:spPr>
        <p:txBody>
          <a:bodyPr wrap="none" rtlCol="0">
            <a:spAutoFit/>
          </a:bodyPr>
          <a:lstStyle/>
          <a:p>
            <a:r>
              <a:rPr lang="en-US" sz="2800" b="1" dirty="0" smtClean="0"/>
              <a:t>WEDNESDAY , SEPTEMBER 8</a:t>
            </a:r>
            <a:r>
              <a:rPr lang="en-US" sz="2800" b="1" baseline="30000" dirty="0" smtClean="0"/>
              <a:t>th</a:t>
            </a:r>
            <a:r>
              <a:rPr lang="en-US" sz="2800" b="1" dirty="0" smtClean="0"/>
              <a:t> , 2021</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additive="base">
                                        <p:cTn id="7" dur="500" fill="hold"/>
                                        <p:tgtEl>
                                          <p:spTgt spid="3076"/>
                                        </p:tgtEl>
                                        <p:attrNameLst>
                                          <p:attrName>ppt_x</p:attrName>
                                        </p:attrNameLst>
                                      </p:cBhvr>
                                      <p:tavLst>
                                        <p:tav tm="0">
                                          <p:val>
                                            <p:strVal val="#ppt_x"/>
                                          </p:val>
                                        </p:tav>
                                        <p:tav tm="100000">
                                          <p:val>
                                            <p:strVal val="#ppt_x"/>
                                          </p:val>
                                        </p:tav>
                                      </p:tavLst>
                                    </p:anim>
                                    <p:anim calcmode="lin" valueType="num">
                                      <p:cBhvr additive="base">
                                        <p:cTn id="8"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14" name="Text Box 18"/>
          <p:cNvSpPr txBox="1"/>
          <p:nvPr/>
        </p:nvSpPr>
        <p:spPr>
          <a:xfrm>
            <a:off x="457200" y="3124200"/>
            <a:ext cx="3074988" cy="387798"/>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80000"/>
              </a:lnSpc>
              <a:spcBef>
                <a:spcPct val="0"/>
              </a:spcBef>
              <a:buFontTx/>
              <a:buNone/>
            </a:pPr>
            <a:r>
              <a:rPr lang="en-US" altLang="en-US" sz="2400" b="1" dirty="0">
                <a:solidFill>
                  <a:srgbClr val="FF0000"/>
                </a:solidFill>
                <a:latin typeface="Times New Roman" panose="02020603050405020304" pitchFamily="18" charset="0"/>
                <a:cs typeface="Times New Roman" panose="02020603050405020304" pitchFamily="18" charset="0"/>
              </a:rPr>
              <a:t>Hung’s Temple</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132116" name="Text Box 20"/>
          <p:cNvSpPr txBox="1"/>
          <p:nvPr/>
        </p:nvSpPr>
        <p:spPr>
          <a:xfrm>
            <a:off x="6019800" y="3124200"/>
            <a:ext cx="3124200" cy="387798"/>
          </a:xfrm>
          <a:prstGeom prst="rect">
            <a:avLst/>
          </a:prstGeom>
          <a:noFill/>
          <a:ln w="9525">
            <a:noFill/>
          </a:ln>
        </p:spPr>
        <p:txBody>
          <a:bodyPr wrap="square">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80000"/>
              </a:lnSpc>
              <a:spcBef>
                <a:spcPct val="0"/>
              </a:spcBef>
              <a:buFontTx/>
              <a:buNone/>
            </a:pPr>
            <a:r>
              <a:rPr lang="en-US" altLang="en-US" sz="2400" b="1" dirty="0">
                <a:solidFill>
                  <a:srgbClr val="FF0000"/>
                </a:solidFill>
                <a:latin typeface="Times New Roman" panose="02020603050405020304" pitchFamily="18" charset="0"/>
                <a:cs typeface="Times New Roman" panose="02020603050405020304" pitchFamily="18" charset="0"/>
              </a:rPr>
              <a:t>Dong</a:t>
            </a:r>
            <a:r>
              <a:rPr lang="en-US" altLang="en-US" sz="2400" b="1" dirty="0">
                <a:solidFill>
                  <a:srgbClr val="FF0000"/>
                </a:solidFill>
                <a:latin typeface="Arial" panose="020B0604020202020204" pitchFamily="34" charset="0"/>
                <a:cs typeface="Arial" panose="020B0604020202020204" pitchFamily="34" charset="0"/>
              </a:rPr>
              <a:t> Xuan  Market</a:t>
            </a:r>
            <a:endParaRPr lang="en-US" altLang="en-US" sz="2400" b="1" dirty="0">
              <a:solidFill>
                <a:srgbClr val="FF0000"/>
              </a:solidFill>
              <a:latin typeface="Arial" panose="020B0604020202020204" pitchFamily="34" charset="0"/>
              <a:ea typeface="Arial" panose="020B0604020202020204" pitchFamily="34" charset="0"/>
            </a:endParaRPr>
          </a:p>
        </p:txBody>
      </p:sp>
      <p:sp>
        <p:nvSpPr>
          <p:cNvPr id="27652" name="Text Box 22"/>
          <p:cNvSpPr txBox="1"/>
          <p:nvPr/>
        </p:nvSpPr>
        <p:spPr>
          <a:xfrm>
            <a:off x="0" y="6007100"/>
            <a:ext cx="2971800" cy="43656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80000"/>
              </a:lnSpc>
              <a:spcBef>
                <a:spcPct val="0"/>
              </a:spcBef>
              <a:buFontTx/>
              <a:buNone/>
            </a:pPr>
            <a:endParaRPr lang="en-US" altLang="en-US" sz="1800" dirty="0">
              <a:solidFill>
                <a:srgbClr val="3333FF"/>
              </a:solidFill>
              <a:latin typeface="Arial" panose="020B0604020202020204" pitchFamily="34" charset="0"/>
              <a:ea typeface="Arial" panose="020B0604020202020204" pitchFamily="34" charset="0"/>
            </a:endParaRPr>
          </a:p>
        </p:txBody>
      </p:sp>
      <p:sp>
        <p:nvSpPr>
          <p:cNvPr id="27653" name="Text Box 23"/>
          <p:cNvSpPr txBox="1"/>
          <p:nvPr/>
        </p:nvSpPr>
        <p:spPr>
          <a:xfrm>
            <a:off x="3810000" y="11398250"/>
            <a:ext cx="1676400" cy="366713"/>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endParaRPr lang="en-US" altLang="en-US" sz="1800" dirty="0">
              <a:latin typeface="Arial" panose="020B0604020202020204" pitchFamily="34" charset="0"/>
              <a:ea typeface="Arial" panose="020B0604020202020204" pitchFamily="34" charset="0"/>
            </a:endParaRPr>
          </a:p>
        </p:txBody>
      </p:sp>
      <p:sp>
        <p:nvSpPr>
          <p:cNvPr id="132120" name="Text Box 24"/>
          <p:cNvSpPr txBox="1"/>
          <p:nvPr/>
        </p:nvSpPr>
        <p:spPr>
          <a:xfrm>
            <a:off x="3657600" y="6248400"/>
            <a:ext cx="2051050" cy="387798"/>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80000"/>
              </a:lnSpc>
              <a:spcBef>
                <a:spcPct val="0"/>
              </a:spcBef>
              <a:buFontTx/>
              <a:buNone/>
            </a:pPr>
            <a:r>
              <a:rPr lang="en-US" altLang="en-US" sz="2400" b="1" dirty="0" smtClean="0">
                <a:solidFill>
                  <a:srgbClr val="FF0000"/>
                </a:solidFill>
                <a:latin typeface="Times New Roman" panose="02020603050405020304" pitchFamily="18" charset="0"/>
                <a:cs typeface="Times New Roman" panose="02020603050405020304" pitchFamily="18" charset="0"/>
              </a:rPr>
              <a:t>Eating </a:t>
            </a:r>
            <a:r>
              <a:rPr lang="en-US" altLang="en-US" sz="2400" b="1" dirty="0">
                <a:solidFill>
                  <a:srgbClr val="FF0000"/>
                </a:solidFill>
                <a:latin typeface="Times New Roman" panose="02020603050405020304" pitchFamily="18" charset="0"/>
                <a:cs typeface="Times New Roman" panose="02020603050405020304" pitchFamily="18" charset="0"/>
              </a:rPr>
              <a:t>out</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132122" name="Text Box 26"/>
          <p:cNvSpPr txBox="1"/>
          <p:nvPr/>
        </p:nvSpPr>
        <p:spPr>
          <a:xfrm>
            <a:off x="6172200" y="6248400"/>
            <a:ext cx="3160713" cy="387798"/>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80000"/>
              </a:lnSpc>
              <a:spcBef>
                <a:spcPct val="0"/>
              </a:spcBef>
              <a:buFontTx/>
              <a:buNone/>
            </a:pPr>
            <a:r>
              <a:rPr lang="en-US" altLang="en-US" sz="2400" b="1" dirty="0">
                <a:solidFill>
                  <a:srgbClr val="FF0000"/>
                </a:solidFill>
                <a:latin typeface="Times New Roman" panose="02020603050405020304" pitchFamily="18" charset="0"/>
                <a:cs typeface="Times New Roman" panose="02020603050405020304" pitchFamily="18" charset="0"/>
              </a:rPr>
              <a:t>Ha Noi Opera House</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pic>
        <p:nvPicPr>
          <p:cNvPr id="132130" name="Picture 34"/>
          <p:cNvPicPr>
            <a:picLocks noChangeAspect="1"/>
          </p:cNvPicPr>
          <p:nvPr/>
        </p:nvPicPr>
        <p:blipFill>
          <a:blip r:embed="rId2"/>
          <a:stretch>
            <a:fillRect/>
          </a:stretch>
        </p:blipFill>
        <p:spPr>
          <a:xfrm>
            <a:off x="3200400" y="3962400"/>
            <a:ext cx="2514600" cy="2120900"/>
          </a:xfrm>
          <a:prstGeom prst="rect">
            <a:avLst/>
          </a:prstGeom>
          <a:noFill/>
          <a:ln w="57150" cap="flat" cmpd="thickThin">
            <a:solidFill>
              <a:srgbClr val="800000"/>
            </a:solidFill>
            <a:prstDash val="solid"/>
            <a:miter/>
            <a:headEnd type="none" w="med" len="med"/>
            <a:tailEnd type="none" w="med" len="med"/>
          </a:ln>
        </p:spPr>
      </p:pic>
      <p:pic>
        <p:nvPicPr>
          <p:cNvPr id="132132" name="Picture 36"/>
          <p:cNvPicPr>
            <a:picLocks noChangeAspect="1"/>
          </p:cNvPicPr>
          <p:nvPr/>
        </p:nvPicPr>
        <p:blipFill>
          <a:blip r:embed="rId3"/>
          <a:stretch>
            <a:fillRect/>
          </a:stretch>
        </p:blipFill>
        <p:spPr>
          <a:xfrm>
            <a:off x="6172200" y="3962400"/>
            <a:ext cx="2743200" cy="2168525"/>
          </a:xfrm>
          <a:prstGeom prst="rect">
            <a:avLst/>
          </a:prstGeom>
          <a:noFill/>
          <a:ln w="57150" cap="flat" cmpd="thickThin">
            <a:solidFill>
              <a:srgbClr val="800000"/>
            </a:solidFill>
            <a:prstDash val="solid"/>
            <a:miter/>
            <a:headEnd type="none" w="med" len="med"/>
            <a:tailEnd type="none" w="med" len="med"/>
          </a:ln>
        </p:spPr>
      </p:pic>
      <p:pic>
        <p:nvPicPr>
          <p:cNvPr id="132134" name="Picture 38"/>
          <p:cNvPicPr>
            <a:picLocks noChangeAspect="1"/>
          </p:cNvPicPr>
          <p:nvPr/>
        </p:nvPicPr>
        <p:blipFill>
          <a:blip r:embed="rId4"/>
          <a:stretch>
            <a:fillRect/>
          </a:stretch>
        </p:blipFill>
        <p:spPr>
          <a:xfrm>
            <a:off x="228600" y="1371600"/>
            <a:ext cx="2590800" cy="1676400"/>
          </a:xfrm>
          <a:prstGeom prst="rect">
            <a:avLst/>
          </a:prstGeom>
          <a:noFill/>
          <a:ln w="57150" cap="flat" cmpd="thickThin">
            <a:solidFill>
              <a:srgbClr val="800000"/>
            </a:solidFill>
            <a:prstDash val="solid"/>
            <a:miter/>
            <a:headEnd type="none" w="med" len="med"/>
            <a:tailEnd type="none" w="med" len="med"/>
          </a:ln>
        </p:spPr>
      </p:pic>
      <p:pic>
        <p:nvPicPr>
          <p:cNvPr id="132135" name="Picture 39"/>
          <p:cNvPicPr>
            <a:picLocks noChangeAspect="1"/>
          </p:cNvPicPr>
          <p:nvPr/>
        </p:nvPicPr>
        <p:blipFill>
          <a:blip r:embed="rId5"/>
          <a:stretch>
            <a:fillRect/>
          </a:stretch>
        </p:blipFill>
        <p:spPr>
          <a:xfrm>
            <a:off x="6019800" y="1371600"/>
            <a:ext cx="2743200" cy="1676400"/>
          </a:xfrm>
          <a:prstGeom prst="rect">
            <a:avLst/>
          </a:prstGeom>
          <a:noFill/>
          <a:ln w="57150" cap="flat" cmpd="thickThin">
            <a:solidFill>
              <a:srgbClr val="800000"/>
            </a:solidFill>
            <a:prstDash val="solid"/>
            <a:miter/>
            <a:headEnd type="none" w="med" len="med"/>
            <a:tailEnd type="none" w="med" len="med"/>
          </a:ln>
        </p:spPr>
      </p:pic>
      <p:pic>
        <p:nvPicPr>
          <p:cNvPr id="132136" name="Picture 40"/>
          <p:cNvPicPr>
            <a:picLocks noChangeAspect="1"/>
          </p:cNvPicPr>
          <p:nvPr/>
        </p:nvPicPr>
        <p:blipFill>
          <a:blip r:embed="rId6"/>
          <a:stretch>
            <a:fillRect/>
          </a:stretch>
        </p:blipFill>
        <p:spPr>
          <a:xfrm>
            <a:off x="3429000" y="1371600"/>
            <a:ext cx="2057400" cy="1676400"/>
          </a:xfrm>
          <a:prstGeom prst="rect">
            <a:avLst/>
          </a:prstGeom>
          <a:noFill/>
          <a:ln w="57150" cap="flat" cmpd="thickThin">
            <a:solidFill>
              <a:srgbClr val="800000"/>
            </a:solidFill>
            <a:prstDash val="solid"/>
            <a:miter/>
            <a:headEnd type="none" w="med" len="med"/>
            <a:tailEnd type="none" w="med" len="med"/>
          </a:ln>
        </p:spPr>
      </p:pic>
      <p:sp>
        <p:nvSpPr>
          <p:cNvPr id="132115" name="Text Box 19"/>
          <p:cNvSpPr txBox="1"/>
          <p:nvPr/>
        </p:nvSpPr>
        <p:spPr>
          <a:xfrm>
            <a:off x="3200400" y="3124200"/>
            <a:ext cx="2819400" cy="683264"/>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80000"/>
              </a:lnSpc>
              <a:spcBef>
                <a:spcPct val="0"/>
              </a:spcBef>
              <a:buFontTx/>
              <a:buNone/>
            </a:pPr>
            <a:r>
              <a:rPr lang="en-US" altLang="en-US" sz="2400" b="1" dirty="0">
                <a:solidFill>
                  <a:srgbClr val="FF0000"/>
                </a:solidFill>
                <a:latin typeface="Times New Roman" panose="02020603050405020304" pitchFamily="18" charset="0"/>
                <a:cs typeface="Times New Roman" panose="02020603050405020304" pitchFamily="18" charset="0"/>
              </a:rPr>
              <a:t>The Temple of Literature </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4116" name="Text Box 50"/>
          <p:cNvSpPr txBox="1">
            <a:spLocks noChangeArrowheads="1"/>
          </p:cNvSpPr>
          <p:nvPr/>
        </p:nvSpPr>
        <p:spPr bwMode="auto">
          <a:xfrm>
            <a:off x="228600" y="152400"/>
            <a:ext cx="8915400" cy="1169551"/>
          </a:xfrm>
          <a:prstGeom prst="rect">
            <a:avLst/>
          </a:prstGeom>
          <a:noFill/>
          <a:ln w="9525">
            <a:noFill/>
            <a:miter lim="800000"/>
          </a:ln>
        </p:spPr>
        <p:txBody>
          <a:bodyPr>
            <a:spAutoFit/>
          </a:bodyPr>
          <a:lstStyle/>
          <a:p>
            <a:pPr marR="0" defTabSz="914400" eaLnBrk="1" hangingPunct="1">
              <a:spcBef>
                <a:spcPct val="50000"/>
              </a:spcBef>
              <a:buClrTx/>
              <a:buSzTx/>
              <a:buFontTx/>
              <a:buNone/>
              <a:defRPr/>
            </a:pPr>
            <a:r>
              <a:rPr kumimoji="0" lang="en-US" sz="2800" kern="10" cap="none" spc="0" normalizeH="0" baseline="0" noProof="0" dirty="0">
                <a:ln w="9525">
                  <a:solidFill>
                    <a:srgbClr val="FF0000"/>
                  </a:solidFill>
                  <a:rou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a:ea typeface="+mn-ea"/>
                <a:cs typeface="Arial" panose="020B0604020202020204" pitchFamily="34" charset="0"/>
              </a:rPr>
              <a:t>                                            Getting started: </a:t>
            </a:r>
          </a:p>
          <a:p>
            <a:pPr marR="0" defTabSz="914400" eaLnBrk="1" hangingPunct="1">
              <a:spcBef>
                <a:spcPct val="50000"/>
              </a:spcBef>
              <a:buClrTx/>
              <a:buSzTx/>
              <a:buFontTx/>
              <a:buNone/>
              <a:defRPr/>
            </a:pPr>
            <a:r>
              <a:rPr kumimoji="0" lang="en-US" sz="2800" i="1" kern="1200" cap="none" spc="0" normalizeH="0" baseline="0" noProof="0" dirty="0">
                <a:solidFill>
                  <a:srgbClr val="0000FF"/>
                </a:solidFill>
                <a:latin typeface="Times New Roman" panose="02020603050405020304" pitchFamily="18" charset="0"/>
                <a:ea typeface="+mn-ea"/>
                <a:cs typeface="Times New Roman" panose="02020603050405020304" pitchFamily="18" charset="0"/>
              </a:rPr>
              <a:t>.</a:t>
            </a:r>
          </a:p>
        </p:txBody>
      </p:sp>
      <p:sp>
        <p:nvSpPr>
          <p:cNvPr id="132147" name="Text Box 51"/>
          <p:cNvSpPr txBox="1"/>
          <p:nvPr/>
        </p:nvSpPr>
        <p:spPr>
          <a:xfrm>
            <a:off x="304800" y="533400"/>
            <a:ext cx="8382000" cy="549275"/>
          </a:xfrm>
          <a:prstGeom prst="rect">
            <a:avLst/>
          </a:prstGeom>
          <a:noFill/>
          <a:ln w="9525">
            <a:noFill/>
          </a:ln>
        </p:spPr>
        <p:txBody>
          <a:bodyPr>
            <a:spAutoFit/>
          </a:bodyPr>
          <a:lst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en-US" sz="3000" b="1" dirty="0">
                <a:solidFill>
                  <a:schemeClr val="tx2"/>
                </a:solidFill>
                <a:latin typeface="Times New Roman" panose="02020603050405020304" pitchFamily="18" charset="0"/>
                <a:ea typeface="Arial Unicode MS" pitchFamily="34" charset="-128"/>
              </a:rPr>
              <a:t>What activities would you do during the visit?</a:t>
            </a:r>
          </a:p>
        </p:txBody>
      </p:sp>
      <p:pic>
        <p:nvPicPr>
          <p:cNvPr id="4118" name="Picture 7"/>
          <p:cNvPicPr>
            <a:picLocks noChangeAspect="1"/>
          </p:cNvPicPr>
          <p:nvPr/>
        </p:nvPicPr>
        <p:blipFill>
          <a:blip r:embed="rId7"/>
          <a:stretch>
            <a:fillRect/>
          </a:stretch>
        </p:blipFill>
        <p:spPr>
          <a:xfrm>
            <a:off x="228600" y="3810000"/>
            <a:ext cx="2743200" cy="2192338"/>
          </a:xfrm>
          <a:prstGeom prst="rect">
            <a:avLst/>
          </a:prstGeom>
          <a:noFill/>
          <a:ln w="9525">
            <a:noFill/>
          </a:ln>
        </p:spPr>
      </p:pic>
      <p:sp>
        <p:nvSpPr>
          <p:cNvPr id="27" name="Text Box 13"/>
          <p:cNvSpPr txBox="1">
            <a:spLocks noChangeArrowheads="1"/>
          </p:cNvSpPr>
          <p:nvPr/>
        </p:nvSpPr>
        <p:spPr bwMode="auto">
          <a:xfrm>
            <a:off x="762000" y="6172200"/>
            <a:ext cx="2563813" cy="461665"/>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History Museum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16"/>
                                        </p:tgtEl>
                                        <p:attrNameLst>
                                          <p:attrName>style.visibility</p:attrName>
                                        </p:attrNameLst>
                                      </p:cBhvr>
                                      <p:to>
                                        <p:strVal val="visible"/>
                                      </p:to>
                                    </p:set>
                                    <p:anim calcmode="lin" valueType="num">
                                      <p:cBhvr additive="base">
                                        <p:cTn id="7" dur="500" fill="hold"/>
                                        <p:tgtEl>
                                          <p:spTgt spid="4116"/>
                                        </p:tgtEl>
                                        <p:attrNameLst>
                                          <p:attrName>ppt_x</p:attrName>
                                        </p:attrNameLst>
                                      </p:cBhvr>
                                      <p:tavLst>
                                        <p:tav tm="0">
                                          <p:val>
                                            <p:strVal val="#ppt_x"/>
                                          </p:val>
                                        </p:tav>
                                        <p:tav tm="100000">
                                          <p:val>
                                            <p:strVal val="#ppt_x"/>
                                          </p:val>
                                        </p:tav>
                                      </p:tavLst>
                                    </p:anim>
                                    <p:anim calcmode="lin" valueType="num">
                                      <p:cBhvr additive="base">
                                        <p:cTn id="8" dur="500" fill="hold"/>
                                        <p:tgtEl>
                                          <p:spTgt spid="41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147"/>
                                        </p:tgtEl>
                                        <p:attrNameLst>
                                          <p:attrName>style.visibility</p:attrName>
                                        </p:attrNameLst>
                                      </p:cBhvr>
                                      <p:to>
                                        <p:strVal val="visible"/>
                                      </p:to>
                                    </p:set>
                                    <p:anim calcmode="lin" valueType="num">
                                      <p:cBhvr additive="base">
                                        <p:cTn id="13" dur="500" fill="hold"/>
                                        <p:tgtEl>
                                          <p:spTgt spid="132147"/>
                                        </p:tgtEl>
                                        <p:attrNameLst>
                                          <p:attrName>ppt_x</p:attrName>
                                        </p:attrNameLst>
                                      </p:cBhvr>
                                      <p:tavLst>
                                        <p:tav tm="0">
                                          <p:val>
                                            <p:strVal val="#ppt_x"/>
                                          </p:val>
                                        </p:tav>
                                        <p:tav tm="100000">
                                          <p:val>
                                            <p:strVal val="#ppt_x"/>
                                          </p:val>
                                        </p:tav>
                                      </p:tavLst>
                                    </p:anim>
                                    <p:anim calcmode="lin" valueType="num">
                                      <p:cBhvr additive="base">
                                        <p:cTn id="14" dur="500" fill="hold"/>
                                        <p:tgtEl>
                                          <p:spTgt spid="13214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2134"/>
                                        </p:tgtEl>
                                        <p:attrNameLst>
                                          <p:attrName>style.visibility</p:attrName>
                                        </p:attrNameLst>
                                      </p:cBhvr>
                                      <p:to>
                                        <p:strVal val="visible"/>
                                      </p:to>
                                    </p:set>
                                    <p:anim calcmode="lin" valueType="num">
                                      <p:cBhvr additive="base">
                                        <p:cTn id="19" dur="500" fill="hold"/>
                                        <p:tgtEl>
                                          <p:spTgt spid="132134"/>
                                        </p:tgtEl>
                                        <p:attrNameLst>
                                          <p:attrName>ppt_x</p:attrName>
                                        </p:attrNameLst>
                                      </p:cBhvr>
                                      <p:tavLst>
                                        <p:tav tm="0">
                                          <p:val>
                                            <p:strVal val="#ppt_x"/>
                                          </p:val>
                                        </p:tav>
                                        <p:tav tm="100000">
                                          <p:val>
                                            <p:strVal val="#ppt_x"/>
                                          </p:val>
                                        </p:tav>
                                      </p:tavLst>
                                    </p:anim>
                                    <p:anim calcmode="lin" valueType="num">
                                      <p:cBhvr additive="base">
                                        <p:cTn id="20" dur="500" fill="hold"/>
                                        <p:tgtEl>
                                          <p:spTgt spid="13213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2136"/>
                                        </p:tgtEl>
                                        <p:attrNameLst>
                                          <p:attrName>style.visibility</p:attrName>
                                        </p:attrNameLst>
                                      </p:cBhvr>
                                      <p:to>
                                        <p:strVal val="visible"/>
                                      </p:to>
                                    </p:set>
                                    <p:anim calcmode="lin" valueType="num">
                                      <p:cBhvr additive="base">
                                        <p:cTn id="25" dur="500" fill="hold"/>
                                        <p:tgtEl>
                                          <p:spTgt spid="132136"/>
                                        </p:tgtEl>
                                        <p:attrNameLst>
                                          <p:attrName>ppt_x</p:attrName>
                                        </p:attrNameLst>
                                      </p:cBhvr>
                                      <p:tavLst>
                                        <p:tav tm="0">
                                          <p:val>
                                            <p:strVal val="#ppt_x"/>
                                          </p:val>
                                        </p:tav>
                                        <p:tav tm="100000">
                                          <p:val>
                                            <p:strVal val="#ppt_x"/>
                                          </p:val>
                                        </p:tav>
                                      </p:tavLst>
                                    </p:anim>
                                    <p:anim calcmode="lin" valueType="num">
                                      <p:cBhvr additive="base">
                                        <p:cTn id="26" dur="500" fill="hold"/>
                                        <p:tgtEl>
                                          <p:spTgt spid="13213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2135"/>
                                        </p:tgtEl>
                                        <p:attrNameLst>
                                          <p:attrName>style.visibility</p:attrName>
                                        </p:attrNameLst>
                                      </p:cBhvr>
                                      <p:to>
                                        <p:strVal val="visible"/>
                                      </p:to>
                                    </p:set>
                                    <p:anim calcmode="lin" valueType="num">
                                      <p:cBhvr additive="base">
                                        <p:cTn id="31" dur="500" fill="hold"/>
                                        <p:tgtEl>
                                          <p:spTgt spid="132135"/>
                                        </p:tgtEl>
                                        <p:attrNameLst>
                                          <p:attrName>ppt_x</p:attrName>
                                        </p:attrNameLst>
                                      </p:cBhvr>
                                      <p:tavLst>
                                        <p:tav tm="0">
                                          <p:val>
                                            <p:strVal val="#ppt_x"/>
                                          </p:val>
                                        </p:tav>
                                        <p:tav tm="100000">
                                          <p:val>
                                            <p:strVal val="#ppt_x"/>
                                          </p:val>
                                        </p:tav>
                                      </p:tavLst>
                                    </p:anim>
                                    <p:anim calcmode="lin" valueType="num">
                                      <p:cBhvr additive="base">
                                        <p:cTn id="32" dur="500" fill="hold"/>
                                        <p:tgtEl>
                                          <p:spTgt spid="13213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118"/>
                                        </p:tgtEl>
                                        <p:attrNameLst>
                                          <p:attrName>style.visibility</p:attrName>
                                        </p:attrNameLst>
                                      </p:cBhvr>
                                      <p:to>
                                        <p:strVal val="visible"/>
                                      </p:to>
                                    </p:set>
                                    <p:anim calcmode="lin" valueType="num">
                                      <p:cBhvr additive="base">
                                        <p:cTn id="37" dur="500" fill="hold"/>
                                        <p:tgtEl>
                                          <p:spTgt spid="4118"/>
                                        </p:tgtEl>
                                        <p:attrNameLst>
                                          <p:attrName>ppt_x</p:attrName>
                                        </p:attrNameLst>
                                      </p:cBhvr>
                                      <p:tavLst>
                                        <p:tav tm="0">
                                          <p:val>
                                            <p:strVal val="#ppt_x"/>
                                          </p:val>
                                        </p:tav>
                                        <p:tav tm="100000">
                                          <p:val>
                                            <p:strVal val="#ppt_x"/>
                                          </p:val>
                                        </p:tav>
                                      </p:tavLst>
                                    </p:anim>
                                    <p:anim calcmode="lin" valueType="num">
                                      <p:cBhvr additive="base">
                                        <p:cTn id="38" dur="500" fill="hold"/>
                                        <p:tgtEl>
                                          <p:spTgt spid="41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2130"/>
                                        </p:tgtEl>
                                        <p:attrNameLst>
                                          <p:attrName>style.visibility</p:attrName>
                                        </p:attrNameLst>
                                      </p:cBhvr>
                                      <p:to>
                                        <p:strVal val="visible"/>
                                      </p:to>
                                    </p:set>
                                    <p:anim calcmode="lin" valueType="num">
                                      <p:cBhvr additive="base">
                                        <p:cTn id="43" dur="500" fill="hold"/>
                                        <p:tgtEl>
                                          <p:spTgt spid="132130"/>
                                        </p:tgtEl>
                                        <p:attrNameLst>
                                          <p:attrName>ppt_x</p:attrName>
                                        </p:attrNameLst>
                                      </p:cBhvr>
                                      <p:tavLst>
                                        <p:tav tm="0">
                                          <p:val>
                                            <p:strVal val="#ppt_x"/>
                                          </p:val>
                                        </p:tav>
                                        <p:tav tm="100000">
                                          <p:val>
                                            <p:strVal val="#ppt_x"/>
                                          </p:val>
                                        </p:tav>
                                      </p:tavLst>
                                    </p:anim>
                                    <p:anim calcmode="lin" valueType="num">
                                      <p:cBhvr additive="base">
                                        <p:cTn id="44" dur="500" fill="hold"/>
                                        <p:tgtEl>
                                          <p:spTgt spid="1321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2132"/>
                                        </p:tgtEl>
                                        <p:attrNameLst>
                                          <p:attrName>style.visibility</p:attrName>
                                        </p:attrNameLst>
                                      </p:cBhvr>
                                      <p:to>
                                        <p:strVal val="visible"/>
                                      </p:to>
                                    </p:set>
                                    <p:anim calcmode="lin" valueType="num">
                                      <p:cBhvr additive="base">
                                        <p:cTn id="49" dur="500" fill="hold"/>
                                        <p:tgtEl>
                                          <p:spTgt spid="132132"/>
                                        </p:tgtEl>
                                        <p:attrNameLst>
                                          <p:attrName>ppt_x</p:attrName>
                                        </p:attrNameLst>
                                      </p:cBhvr>
                                      <p:tavLst>
                                        <p:tav tm="0">
                                          <p:val>
                                            <p:strVal val="#ppt_x"/>
                                          </p:val>
                                        </p:tav>
                                        <p:tav tm="100000">
                                          <p:val>
                                            <p:strVal val="#ppt_x"/>
                                          </p:val>
                                        </p:tav>
                                      </p:tavLst>
                                    </p:anim>
                                    <p:anim calcmode="lin" valueType="num">
                                      <p:cBhvr additive="base">
                                        <p:cTn id="50" dur="500" fill="hold"/>
                                        <p:tgtEl>
                                          <p:spTgt spid="13213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2114"/>
                                        </p:tgtEl>
                                        <p:attrNameLst>
                                          <p:attrName>style.visibility</p:attrName>
                                        </p:attrNameLst>
                                      </p:cBhvr>
                                      <p:to>
                                        <p:strVal val="visible"/>
                                      </p:to>
                                    </p:set>
                                    <p:anim calcmode="lin" valueType="num">
                                      <p:cBhvr additive="base">
                                        <p:cTn id="55" dur="500" fill="hold"/>
                                        <p:tgtEl>
                                          <p:spTgt spid="132114"/>
                                        </p:tgtEl>
                                        <p:attrNameLst>
                                          <p:attrName>ppt_x</p:attrName>
                                        </p:attrNameLst>
                                      </p:cBhvr>
                                      <p:tavLst>
                                        <p:tav tm="0">
                                          <p:val>
                                            <p:strVal val="#ppt_x"/>
                                          </p:val>
                                        </p:tav>
                                        <p:tav tm="100000">
                                          <p:val>
                                            <p:strVal val="#ppt_x"/>
                                          </p:val>
                                        </p:tav>
                                      </p:tavLst>
                                    </p:anim>
                                    <p:anim calcmode="lin" valueType="num">
                                      <p:cBhvr additive="base">
                                        <p:cTn id="56" dur="500" fill="hold"/>
                                        <p:tgtEl>
                                          <p:spTgt spid="1321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2115"/>
                                        </p:tgtEl>
                                        <p:attrNameLst>
                                          <p:attrName>style.visibility</p:attrName>
                                        </p:attrNameLst>
                                      </p:cBhvr>
                                      <p:to>
                                        <p:strVal val="visible"/>
                                      </p:to>
                                    </p:set>
                                    <p:anim calcmode="lin" valueType="num">
                                      <p:cBhvr additive="base">
                                        <p:cTn id="61" dur="500" fill="hold"/>
                                        <p:tgtEl>
                                          <p:spTgt spid="132115"/>
                                        </p:tgtEl>
                                        <p:attrNameLst>
                                          <p:attrName>ppt_x</p:attrName>
                                        </p:attrNameLst>
                                      </p:cBhvr>
                                      <p:tavLst>
                                        <p:tav tm="0">
                                          <p:val>
                                            <p:strVal val="#ppt_x"/>
                                          </p:val>
                                        </p:tav>
                                        <p:tav tm="100000">
                                          <p:val>
                                            <p:strVal val="#ppt_x"/>
                                          </p:val>
                                        </p:tav>
                                      </p:tavLst>
                                    </p:anim>
                                    <p:anim calcmode="lin" valueType="num">
                                      <p:cBhvr additive="base">
                                        <p:cTn id="62" dur="500" fill="hold"/>
                                        <p:tgtEl>
                                          <p:spTgt spid="1321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2116"/>
                                        </p:tgtEl>
                                        <p:attrNameLst>
                                          <p:attrName>style.visibility</p:attrName>
                                        </p:attrNameLst>
                                      </p:cBhvr>
                                      <p:to>
                                        <p:strVal val="visible"/>
                                      </p:to>
                                    </p:set>
                                    <p:anim calcmode="lin" valueType="num">
                                      <p:cBhvr additive="base">
                                        <p:cTn id="67" dur="500" fill="hold"/>
                                        <p:tgtEl>
                                          <p:spTgt spid="132116"/>
                                        </p:tgtEl>
                                        <p:attrNameLst>
                                          <p:attrName>ppt_x</p:attrName>
                                        </p:attrNameLst>
                                      </p:cBhvr>
                                      <p:tavLst>
                                        <p:tav tm="0">
                                          <p:val>
                                            <p:strVal val="#ppt_x"/>
                                          </p:val>
                                        </p:tav>
                                        <p:tav tm="100000">
                                          <p:val>
                                            <p:strVal val="#ppt_x"/>
                                          </p:val>
                                        </p:tav>
                                      </p:tavLst>
                                    </p:anim>
                                    <p:anim calcmode="lin" valueType="num">
                                      <p:cBhvr additive="base">
                                        <p:cTn id="68" dur="500" fill="hold"/>
                                        <p:tgtEl>
                                          <p:spTgt spid="1321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anim calcmode="lin" valueType="num">
                                      <p:cBhvr additive="base">
                                        <p:cTn id="73" dur="500" fill="hold"/>
                                        <p:tgtEl>
                                          <p:spTgt spid="27"/>
                                        </p:tgtEl>
                                        <p:attrNameLst>
                                          <p:attrName>ppt_x</p:attrName>
                                        </p:attrNameLst>
                                      </p:cBhvr>
                                      <p:tavLst>
                                        <p:tav tm="0">
                                          <p:val>
                                            <p:strVal val="#ppt_x"/>
                                          </p:val>
                                        </p:tav>
                                        <p:tav tm="100000">
                                          <p:val>
                                            <p:strVal val="#ppt_x"/>
                                          </p:val>
                                        </p:tav>
                                      </p:tavLst>
                                    </p:anim>
                                    <p:anim calcmode="lin" valueType="num">
                                      <p:cBhvr additive="base">
                                        <p:cTn id="7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32120"/>
                                        </p:tgtEl>
                                        <p:attrNameLst>
                                          <p:attrName>style.visibility</p:attrName>
                                        </p:attrNameLst>
                                      </p:cBhvr>
                                      <p:to>
                                        <p:strVal val="visible"/>
                                      </p:to>
                                    </p:set>
                                    <p:anim calcmode="lin" valueType="num">
                                      <p:cBhvr additive="base">
                                        <p:cTn id="79" dur="500" fill="hold"/>
                                        <p:tgtEl>
                                          <p:spTgt spid="132120"/>
                                        </p:tgtEl>
                                        <p:attrNameLst>
                                          <p:attrName>ppt_x</p:attrName>
                                        </p:attrNameLst>
                                      </p:cBhvr>
                                      <p:tavLst>
                                        <p:tav tm="0">
                                          <p:val>
                                            <p:strVal val="#ppt_x"/>
                                          </p:val>
                                        </p:tav>
                                        <p:tav tm="100000">
                                          <p:val>
                                            <p:strVal val="#ppt_x"/>
                                          </p:val>
                                        </p:tav>
                                      </p:tavLst>
                                    </p:anim>
                                    <p:anim calcmode="lin" valueType="num">
                                      <p:cBhvr additive="base">
                                        <p:cTn id="80" dur="500" fill="hold"/>
                                        <p:tgtEl>
                                          <p:spTgt spid="13212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32122"/>
                                        </p:tgtEl>
                                        <p:attrNameLst>
                                          <p:attrName>style.visibility</p:attrName>
                                        </p:attrNameLst>
                                      </p:cBhvr>
                                      <p:to>
                                        <p:strVal val="visible"/>
                                      </p:to>
                                    </p:set>
                                    <p:anim calcmode="lin" valueType="num">
                                      <p:cBhvr additive="base">
                                        <p:cTn id="85" dur="500" fill="hold"/>
                                        <p:tgtEl>
                                          <p:spTgt spid="132122"/>
                                        </p:tgtEl>
                                        <p:attrNameLst>
                                          <p:attrName>ppt_x</p:attrName>
                                        </p:attrNameLst>
                                      </p:cBhvr>
                                      <p:tavLst>
                                        <p:tav tm="0">
                                          <p:val>
                                            <p:strVal val="#ppt_x"/>
                                          </p:val>
                                        </p:tav>
                                        <p:tav tm="100000">
                                          <p:val>
                                            <p:strVal val="#ppt_x"/>
                                          </p:val>
                                        </p:tav>
                                      </p:tavLst>
                                    </p:anim>
                                    <p:anim calcmode="lin" valueType="num">
                                      <p:cBhvr additive="base">
                                        <p:cTn id="86" dur="500" fill="hold"/>
                                        <p:tgtEl>
                                          <p:spTgt spid="132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14" grpId="0"/>
      <p:bldP spid="132116" grpId="0"/>
      <p:bldP spid="132120" grpId="0"/>
      <p:bldP spid="132122" grpId="0"/>
      <p:bldP spid="132115" grpId="0"/>
      <p:bldP spid="132147"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2830005" cy="584775"/>
          </a:xfrm>
          <a:prstGeom prst="rect">
            <a:avLst/>
          </a:prstGeom>
          <a:noFill/>
        </p:spPr>
        <p:txBody>
          <a:bodyPr wrap="square" rtlCol="0">
            <a:spAutoFit/>
          </a:bodyPr>
          <a:lstStyle/>
          <a:p>
            <a:r>
              <a:rPr lang="en-US" sz="3200" b="1" dirty="0" smtClean="0">
                <a:solidFill>
                  <a:srgbClr val="C00000"/>
                </a:solidFill>
              </a:rPr>
              <a:t>I. VOCABULARY</a:t>
            </a:r>
            <a:endParaRPr lang="en-US" sz="3200" b="1" dirty="0">
              <a:solidFill>
                <a:srgbClr val="C00000"/>
              </a:solidFill>
            </a:endParaRPr>
          </a:p>
        </p:txBody>
      </p:sp>
      <p:sp>
        <p:nvSpPr>
          <p:cNvPr id="11269" name="Rectangle 5"/>
          <p:cNvSpPr>
            <a:spLocks noChangeArrowheads="1"/>
          </p:cNvSpPr>
          <p:nvPr/>
        </p:nvSpPr>
        <p:spPr bwMode="auto">
          <a:xfrm>
            <a:off x="1371600" y="609600"/>
            <a:ext cx="7772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1.friend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friendly # </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un</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friendly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adj</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friendliness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friendship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2.correspond ( </a:t>
            </a:r>
            <a:r>
              <a:rPr kumimoji="0" lang="en-US" sz="24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with</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sb</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correspondence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correspondent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3.impress (v)</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impressive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adj</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un</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impressive </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impressively (adv)</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impression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make a good impression </a:t>
            </a:r>
            <a:r>
              <a:rPr kumimoji="0" lang="en-US" sz="24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sb</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be impressed </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by</a:t>
            </a:r>
            <a:endParaRPr kumimoji="0" lang="en-US" sz="24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4.mausoleum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5.mosque (n)</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6.Temple of Literature</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685800" y="990600"/>
            <a:ext cx="84582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0" i="1" u="none" strike="noStrike" cap="none" normalizeH="0" baseline="0" dirty="0" smtClean="0">
                <a:ln>
                  <a:noFill/>
                </a:ln>
                <a:solidFill>
                  <a:schemeClr val="tx1"/>
                </a:solidFill>
                <a:effectLst/>
                <a:latin typeface="Arial" pitchFamily="34" charset="0"/>
                <a:ea typeface="Calibri" pitchFamily="34" charset="0"/>
                <a:cs typeface="Arial" pitchFamily="34" charset="0"/>
              </a:rPr>
              <a:t>7.a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tmosphere (n)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8.pray (v)</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prayer (n)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9.depend ( </a:t>
            </a:r>
            <a:r>
              <a:rPr kumimoji="0" lang="en-US" sz="2800" b="1" i="0" u="sng" strike="noStrike" cap="none" normalizeH="0" baseline="0" dirty="0" smtClean="0">
                <a:ln>
                  <a:noFill/>
                </a:ln>
                <a:solidFill>
                  <a:srgbClr val="FF0000"/>
                </a:solidFill>
                <a:effectLst/>
                <a:latin typeface="Arial" pitchFamily="34" charset="0"/>
                <a:ea typeface="Calibri" pitchFamily="34" charset="0"/>
                <a:cs typeface="Arial" pitchFamily="34" charset="0"/>
              </a:rPr>
              <a:t>on</a:t>
            </a: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(v)</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dependence (n)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a:t>
            </a:r>
            <a:r>
              <a:rPr kumimoji="0" lang="en-US"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dependence (n)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dependent  ( </a:t>
            </a:r>
            <a:r>
              <a:rPr kumimoji="0" lang="en-US" sz="2800" b="1" i="0" u="sng" strike="noStrike" cap="none" normalizeH="0" baseline="0" dirty="0" smtClean="0">
                <a:ln>
                  <a:noFill/>
                </a:ln>
                <a:solidFill>
                  <a:schemeClr val="tx1"/>
                </a:solidFill>
                <a:effectLst/>
                <a:latin typeface="Arial" pitchFamily="34" charset="0"/>
                <a:ea typeface="Calibri" pitchFamily="34" charset="0"/>
                <a:cs typeface="Arial" pitchFamily="34" charset="0"/>
              </a:rPr>
              <a:t>on</a:t>
            </a: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adj</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a:t>
            </a: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in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dependent  ( </a:t>
            </a:r>
            <a:r>
              <a:rPr kumimoji="0" lang="en-US" sz="2800" b="1" i="0" u="sng" strike="noStrike" cap="none" normalizeH="0" baseline="0" dirty="0" smtClean="0">
                <a:ln>
                  <a:noFill/>
                </a:ln>
                <a:solidFill>
                  <a:srgbClr val="FF0000"/>
                </a:solidFill>
                <a:effectLst/>
                <a:latin typeface="Arial" pitchFamily="34" charset="0"/>
                <a:ea typeface="Calibri" pitchFamily="34" charset="0"/>
                <a:cs typeface="Arial" pitchFamily="34" charset="0"/>
              </a:rPr>
              <a:t>of</a:t>
            </a: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adj</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dependently (adv)</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10.worship (v)  /  (n)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11.recreation (n)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Grp="1" noChangeAspect="1"/>
          </p:cNvPicPr>
          <p:nvPr>
            <p:ph idx="1"/>
          </p:nvPr>
        </p:nvPicPr>
        <p:blipFill>
          <a:blip r:embed="rId3"/>
          <a:srcRect/>
          <a:stretch>
            <a:fillRect/>
          </a:stretch>
        </p:blipFill>
        <p:spPr>
          <a:xfrm>
            <a:off x="233363" y="0"/>
            <a:ext cx="8675687" cy="6332538"/>
          </a:xfrm>
          <a:ln/>
        </p:spPr>
      </p:pic>
      <p:sp>
        <p:nvSpPr>
          <p:cNvPr id="69635" name="Rectangle 3"/>
          <p:cNvSpPr>
            <a:spLocks noChangeArrowheads="1"/>
          </p:cNvSpPr>
          <p:nvPr/>
        </p:nvSpPr>
        <p:spPr bwMode="auto">
          <a:xfrm>
            <a:off x="457200" y="546100"/>
            <a:ext cx="8229600" cy="5626100"/>
          </a:xfrm>
          <a:prstGeom prst="rect">
            <a:avLst/>
          </a:prstGeom>
          <a:noFill/>
          <a:ln>
            <a:noFill/>
          </a:ln>
          <a:effectLst/>
        </p:spPr>
        <p:txBody>
          <a:bodyPr/>
          <a:lstStyle>
            <a:lvl1pPr marL="342900" indent="-342900">
              <a:spcBef>
                <a:spcPct val="20000"/>
              </a:spcBef>
              <a:buClr>
                <a:schemeClr val="hlink"/>
              </a:buClr>
              <a:buSzPct val="80000"/>
              <a:buFont typeface="Wingdings" panose="05000000000000000000" pitchFamily="2" charset="2"/>
              <a:buChar char="l"/>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folHlink"/>
              </a:buClr>
              <a:buSzPct val="80000"/>
              <a:buFont typeface="Wingdings" panose="05000000000000000000" pitchFamily="2" charset="2"/>
              <a:buChar char="l"/>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tx2"/>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hlink"/>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a:pP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Lan’s Malaysian pen pal, Razali Maryam, was staying with Lan last week. Maryam is from Kuala Lumpur. Maryam and Lan have been pen pals for over two years and they correspond at least once every two weeks, but this was their first meeting.</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a:pP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On Maryam's first day in Ha </a:t>
            </a:r>
            <a:r>
              <a:rPr kumimoji="0" lang="en-US" sz="1800" b="0" i="0" u="none" strike="noStrike" kern="1200" cap="none" spc="0" normalizeH="0" baseline="0" noProof="0" dirty="0" err="1">
                <a:ln>
                  <a:noFill/>
                </a:ln>
                <a:solidFill>
                  <a:schemeClr val="tx1"/>
                </a:solidFill>
                <a:effectLst/>
                <a:uLnTx/>
                <a:uFillTx/>
                <a:latin typeface="Tahoma" panose="020B0604030504040204" pitchFamily="34" charset="0"/>
                <a:ea typeface="+mn-ea"/>
                <a:cs typeface="Arial" panose="020B0604020202020204" pitchFamily="34" charset="0"/>
              </a:rPr>
              <a:t>Noi</a:t>
            </a: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Lan took her to </a:t>
            </a:r>
            <a:r>
              <a:rPr kumimoji="0" lang="en-US" sz="1800" b="0" i="0" u="none" strike="noStrike" kern="1200" cap="none" spc="0" normalizeH="0" baseline="0" noProof="0" dirty="0" err="1">
                <a:ln>
                  <a:noFill/>
                </a:ln>
                <a:solidFill>
                  <a:schemeClr val="tx1"/>
                </a:solidFill>
                <a:effectLst/>
                <a:uLnTx/>
                <a:uFillTx/>
                <a:latin typeface="Tahoma" panose="020B0604030504040204" pitchFamily="34" charset="0"/>
                <a:ea typeface="+mn-ea"/>
                <a:cs typeface="Arial" panose="020B0604020202020204" pitchFamily="34" charset="0"/>
              </a:rPr>
              <a:t>Hoan</a:t>
            </a: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Kiem Lake. Like Kuala Lumpur, Ha </a:t>
            </a:r>
            <a:r>
              <a:rPr kumimoji="0" lang="en-US" sz="1800" b="0" i="0" u="none" strike="noStrike" kern="1200" cap="none" spc="0" normalizeH="0" baseline="0" noProof="0" dirty="0" err="1">
                <a:ln>
                  <a:noFill/>
                </a:ln>
                <a:solidFill>
                  <a:schemeClr val="tx1"/>
                </a:solidFill>
                <a:effectLst/>
                <a:uLnTx/>
                <a:uFillTx/>
                <a:latin typeface="Tahoma" panose="020B0604030504040204" pitchFamily="34" charset="0"/>
                <a:ea typeface="+mn-ea"/>
                <a:cs typeface="Arial" panose="020B0604020202020204" pitchFamily="34" charset="0"/>
              </a:rPr>
              <a:t>Noi</a:t>
            </a: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is a busy modern city. Maryam was really impressed by the beauty of the city and by the friendliness of its people.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a:pP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Over the next few days, the girls visited Ho Chi Minh's Mausoleum, the History Museum and the Temple of Literature, as well as many beautiful parks and lakes in Ha </a:t>
            </a:r>
            <a:r>
              <a:rPr kumimoji="0" lang="en-US" sz="1800" b="0" i="0" u="none" strike="noStrike" kern="1200" cap="none" spc="0" normalizeH="0" baseline="0" noProof="0" dirty="0" err="1">
                <a:ln>
                  <a:noFill/>
                </a:ln>
                <a:solidFill>
                  <a:schemeClr val="tx1"/>
                </a:solidFill>
                <a:effectLst/>
                <a:uLnTx/>
                <a:uFillTx/>
                <a:latin typeface="Tahoma" panose="020B0604030504040204" pitchFamily="34" charset="0"/>
                <a:ea typeface="+mn-ea"/>
                <a:cs typeface="Arial" panose="020B0604020202020204" pitchFamily="34" charset="0"/>
              </a:rPr>
              <a:t>Noi</a:t>
            </a: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On Friday, Maryam wanted to visit the mosque on Hang </a:t>
            </a:r>
            <a:r>
              <a:rPr kumimoji="0" lang="en-US" sz="1800" b="0" i="0" u="none" strike="noStrike" kern="1200" cap="none" spc="0" normalizeH="0" baseline="0" noProof="0" dirty="0" err="1">
                <a:ln>
                  <a:noFill/>
                </a:ln>
                <a:solidFill>
                  <a:schemeClr val="tx1"/>
                </a:solidFill>
                <a:effectLst/>
                <a:uLnTx/>
                <a:uFillTx/>
                <a:latin typeface="Tahoma" panose="020B0604030504040204" pitchFamily="34" charset="0"/>
                <a:ea typeface="+mn-ea"/>
                <a:cs typeface="Arial" panose="020B0604020202020204" pitchFamily="34" charset="0"/>
              </a:rPr>
              <a:t>Luoc</a:t>
            </a: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Street. Lan used to walk past the mosque on her way to primary school. However, this was Lan’s first visit. She enjoyed the peaceful atmosphere while Maryam was praying.</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a:pP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“I wish you had a longer vacation,” Lan said to Maryam at the end of the week.</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a:pP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“Yes, I wish I had more time to get to know your beautiful country better. Lan, would you like to come and visit me next summer?” Maryam asked.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a:pPr>
            <a:r>
              <a:rPr kumimoji="0" lang="en-US" sz="1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“That would be great! However, it seems very difficult for me to have        a trip abroad. It all depends on my parents. Anyway, we’ll keep in touch.” </a:t>
            </a:r>
            <a:r>
              <a:rPr kumimoji="0" lang="en-US" sz="2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a:r>
            <a:br>
              <a:rPr kumimoji="0" lang="en-US" sz="2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br>
            <a:r>
              <a:rPr kumimoji="0" lang="en-US" sz="2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t/>
            </a:r>
            <a:br>
              <a:rPr kumimoji="0" lang="en-US" sz="2800" b="0" i="0" u="none" strike="noStrike" kern="1200" cap="none" spc="0" normalizeH="0" baseline="0" noProof="0" dirty="0">
                <a:ln>
                  <a:noFill/>
                </a:ln>
                <a:solidFill>
                  <a:schemeClr val="tx1"/>
                </a:solidFill>
                <a:effectLst/>
                <a:uLnTx/>
                <a:uFillTx/>
                <a:latin typeface="Tahoma" panose="020B0604030504040204" pitchFamily="34" charset="0"/>
                <a:ea typeface="+mn-ea"/>
                <a:cs typeface="Arial" panose="020B0604020202020204" pitchFamily="34" charset="0"/>
              </a:rPr>
            </a:br>
            <a:endParaRPr kumimoji="0" lang="en-US" altLang="en-US" sz="2400" b="0" i="0" u="none" strike="noStrike" kern="1200" cap="none" spc="0" normalizeH="0" baseline="0" noProof="0" dirty="0">
              <a:ln>
                <a:noFill/>
              </a:ln>
              <a:solidFill>
                <a:prstClr val="black"/>
              </a:solidFill>
              <a:effectLst>
                <a:outerShdw blurRad="38100" dist="38100" dir="2700000" algn="tl">
                  <a:srgbClr val="000000"/>
                </a:outerShdw>
              </a:effectLst>
              <a:uLnTx/>
              <a:uFillTx/>
              <a:latin typeface="Tahoma" panose="020B0604030504040204" pitchFamily="34" charset="0"/>
              <a:ea typeface="+mn-ea"/>
              <a:cs typeface="+mn-cs"/>
            </a:endParaRPr>
          </a:p>
        </p:txBody>
      </p:sp>
      <p:sp>
        <p:nvSpPr>
          <p:cNvPr id="69636" name="Rectangle 4"/>
          <p:cNvSpPr>
            <a:spLocks noChangeArrowheads="1"/>
          </p:cNvSpPr>
          <p:nvPr/>
        </p:nvSpPr>
        <p:spPr bwMode="auto">
          <a:xfrm>
            <a:off x="6410325" y="506413"/>
            <a:ext cx="3028950" cy="3398838"/>
          </a:xfrm>
          <a:prstGeom prst="rect">
            <a:avLst/>
          </a:prstGeom>
          <a:noFill/>
          <a:ln>
            <a:noFill/>
          </a:ln>
          <a:effectLst/>
        </p:spPr>
        <p:txBody>
          <a:bodyPr/>
          <a:lstStyle>
            <a:lvl1pPr marL="342900" indent="-342900">
              <a:spcBef>
                <a:spcPct val="20000"/>
              </a:spcBef>
              <a:buClr>
                <a:schemeClr val="hlink"/>
              </a:buClr>
              <a:buSzPct val="80000"/>
              <a:buFont typeface="Wingdings" panose="05000000000000000000" pitchFamily="2" charset="2"/>
              <a:buChar char="l"/>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folHlink"/>
              </a:buClr>
              <a:buSzPct val="80000"/>
              <a:buFont typeface="Wingdings" panose="05000000000000000000" pitchFamily="2" charset="2"/>
              <a:buChar char="l"/>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tx2"/>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hlink"/>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tx1"/>
              </a:buClr>
              <a:buSzPct val="80000"/>
              <a:buFont typeface="Wingdings" panose="05000000000000000000" pitchFamily="2" charset="2"/>
              <a:buChar char="l"/>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457200" rtl="0" eaLnBrk="1" fontAlgn="auto" latinLnBrk="0" hangingPunct="1">
              <a:lnSpc>
                <a:spcPct val="100000"/>
              </a:lnSpc>
              <a:spcBef>
                <a:spcPct val="20000"/>
              </a:spcBef>
              <a:spcAft>
                <a:spcPts val="0"/>
              </a:spcAft>
              <a:buClr>
                <a:srgbClr val="0563C1"/>
              </a:buClr>
              <a:buSzPct val="80000"/>
              <a:buFont typeface="Wingdings" panose="05000000000000000000" pitchFamily="2" charset="2"/>
              <a:buNone/>
              <a:defRPr/>
            </a:pPr>
            <a:endParaRPr kumimoji="0" lang="en-US" altLang="en-US" sz="2100" b="0" i="0" u="none" strike="noStrike" kern="1200" cap="none" spc="0" normalizeH="0" baseline="0" noProof="0" dirty="0">
              <a:ln>
                <a:noFill/>
              </a:ln>
              <a:solidFill>
                <a:prstClr val="black"/>
              </a:solidFill>
              <a:effectLst>
                <a:outerShdw blurRad="38100" dist="38100" dir="2700000" algn="tl">
                  <a:srgbClr val="000000"/>
                </a:outerShdw>
              </a:effectLst>
              <a:uLnTx/>
              <a:uFillTx/>
              <a:latin typeface="Tahoma" panose="020B0604030504040204" pitchFamily="34" charset="0"/>
              <a:ea typeface="+mn-ea"/>
              <a:cs typeface="+mn-cs"/>
            </a:endParaRPr>
          </a:p>
        </p:txBody>
      </p:sp>
      <p:sp>
        <p:nvSpPr>
          <p:cNvPr id="33797" name="WordArt 6"/>
          <p:cNvSpPr>
            <a:spLocks noTextEdit="1"/>
          </p:cNvSpPr>
          <p:nvPr/>
        </p:nvSpPr>
        <p:spPr>
          <a:xfrm>
            <a:off x="2590800" y="290513"/>
            <a:ext cx="3124200" cy="215900"/>
          </a:xfrm>
          <a:prstGeom prst="rect">
            <a:avLst/>
          </a:prstGeom>
        </p:spPr>
        <p:txBody>
          <a:bodyPr wrap="none" fromWordArt="1">
            <a:prstTxWarp prst="textPlain">
              <a:avLst>
                <a:gd name="adj" fmla="val 50000"/>
              </a:avLst>
            </a:prstTxWarp>
            <a:normAutofit fontScale="47500" lnSpcReduction="20000"/>
          </a:bodyPr>
          <a:lstStyle/>
          <a:p>
            <a:pPr algn="ctr"/>
            <a:r>
              <a:rPr lang="en-US" sz="2100">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Impact" panose="020B0806030902050204" charset="0"/>
                <a:ea typeface="Impact" panose="020B0806030902050204" charset="0"/>
              </a:rPr>
              <a:t>II. Listen and read</a:t>
            </a:r>
          </a:p>
        </p:txBody>
      </p:sp>
      <p:pic>
        <p:nvPicPr>
          <p:cNvPr id="3" name="1-L&amp;R-2">
            <a:hlinkClick r:id="" action="ppaction://media"/>
          </p:cNvPr>
          <p:cNvPicPr>
            <a:picLocks noRot="1" noChangeAspect="1"/>
          </p:cNvPicPr>
          <p:nvPr>
            <a:audioFile r:link="rId1"/>
            <p:extLst>
              <p:ext uri="{DAA4B4D4-6D71-4841-9C94-3DE7FCFB9230}">
                <p14:media xmlns="" xmlns:p14="http://schemas.microsoft.com/office/powerpoint/2010/main" r:link="rId4"/>
              </p:ext>
            </p:extLst>
          </p:nvPr>
        </p:nvPicPr>
        <p:blipFill>
          <a:blip r:embed="rId5" cstate="print"/>
          <a:stretch>
            <a:fillRect/>
          </a:stretch>
        </p:blipFill>
        <p:spPr>
          <a:xfrm>
            <a:off x="4327525" y="3184525"/>
            <a:ext cx="487363" cy="487363"/>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Scale>
                                      <p:cBhvr>
                                        <p:cTn id="7" dur="1000" decel="50000" fill="hold">
                                          <p:stCondLst>
                                            <p:cond delay="0"/>
                                          </p:stCondLst>
                                        </p:cTn>
                                        <p:tgtEl>
                                          <p:spTgt spid="6963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9635">
                                            <p:txEl>
                                              <p:pRg st="0" end="0"/>
                                            </p:txEl>
                                          </p:spTgt>
                                        </p:tgtEl>
                                        <p:attrNameLst>
                                          <p:attrName>ppt_x</p:attrName>
                                          <p:attrName>ppt_y</p:attrName>
                                        </p:attrNameLst>
                                      </p:cBhvr>
                                    </p:animMotion>
                                    <p:animEffect transition="in" filter="fade">
                                      <p:cBhvr>
                                        <p:cTn id="9" dur="1000"/>
                                        <p:tgtEl>
                                          <p:spTgt spid="6963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69635">
                                            <p:txEl>
                                              <p:pRg st="1" end="1"/>
                                            </p:txEl>
                                          </p:spTgt>
                                        </p:tgtEl>
                                        <p:attrNameLst>
                                          <p:attrName>style.visibility</p:attrName>
                                        </p:attrNameLst>
                                      </p:cBhvr>
                                      <p:to>
                                        <p:strVal val="visible"/>
                                      </p:to>
                                    </p:set>
                                    <p:animScale>
                                      <p:cBhvr>
                                        <p:cTn id="14" dur="1000" decel="50000" fill="hold">
                                          <p:stCondLst>
                                            <p:cond delay="0"/>
                                          </p:stCondLst>
                                        </p:cTn>
                                        <p:tgtEl>
                                          <p:spTgt spid="6963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69635">
                                            <p:txEl>
                                              <p:pRg st="1" end="1"/>
                                            </p:txEl>
                                          </p:spTgt>
                                        </p:tgtEl>
                                        <p:attrNameLst>
                                          <p:attrName>ppt_x</p:attrName>
                                          <p:attrName>ppt_y</p:attrName>
                                        </p:attrNameLst>
                                      </p:cBhvr>
                                    </p:animMotion>
                                    <p:animEffect transition="in" filter="fade">
                                      <p:cBhvr>
                                        <p:cTn id="16" dur="1000"/>
                                        <p:tgtEl>
                                          <p:spTgt spid="6963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69635">
                                            <p:txEl>
                                              <p:pRg st="2" end="2"/>
                                            </p:txEl>
                                          </p:spTgt>
                                        </p:tgtEl>
                                        <p:attrNameLst>
                                          <p:attrName>style.visibility</p:attrName>
                                        </p:attrNameLst>
                                      </p:cBhvr>
                                      <p:to>
                                        <p:strVal val="visible"/>
                                      </p:to>
                                    </p:set>
                                    <p:animScale>
                                      <p:cBhvr>
                                        <p:cTn id="21" dur="1000" decel="50000" fill="hold">
                                          <p:stCondLst>
                                            <p:cond delay="0"/>
                                          </p:stCondLst>
                                        </p:cTn>
                                        <p:tgtEl>
                                          <p:spTgt spid="6963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69635">
                                            <p:txEl>
                                              <p:pRg st="2" end="2"/>
                                            </p:txEl>
                                          </p:spTgt>
                                        </p:tgtEl>
                                        <p:attrNameLst>
                                          <p:attrName>ppt_x</p:attrName>
                                          <p:attrName>ppt_y</p:attrName>
                                        </p:attrNameLst>
                                      </p:cBhvr>
                                    </p:animMotion>
                                    <p:animEffect transition="in" filter="fade">
                                      <p:cBhvr>
                                        <p:cTn id="23" dur="1000"/>
                                        <p:tgtEl>
                                          <p:spTgt spid="696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69635">
                                            <p:txEl>
                                              <p:pRg st="3" end="3"/>
                                            </p:txEl>
                                          </p:spTgt>
                                        </p:tgtEl>
                                        <p:attrNameLst>
                                          <p:attrName>style.visibility</p:attrName>
                                        </p:attrNameLst>
                                      </p:cBhvr>
                                      <p:to>
                                        <p:strVal val="visible"/>
                                      </p:to>
                                    </p:set>
                                    <p:animScale>
                                      <p:cBhvr>
                                        <p:cTn id="28" dur="1000" decel="50000" fill="hold">
                                          <p:stCondLst>
                                            <p:cond delay="0"/>
                                          </p:stCondLst>
                                        </p:cTn>
                                        <p:tgtEl>
                                          <p:spTgt spid="6963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69635">
                                            <p:txEl>
                                              <p:pRg st="3" end="3"/>
                                            </p:txEl>
                                          </p:spTgt>
                                        </p:tgtEl>
                                        <p:attrNameLst>
                                          <p:attrName>ppt_x</p:attrName>
                                          <p:attrName>ppt_y</p:attrName>
                                        </p:attrNameLst>
                                      </p:cBhvr>
                                    </p:animMotion>
                                    <p:animEffect transition="in" filter="fade">
                                      <p:cBhvr>
                                        <p:cTn id="30" dur="1000"/>
                                        <p:tgtEl>
                                          <p:spTgt spid="696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childTnLst>
                                    <p:set>
                                      <p:cBhvr>
                                        <p:cTn id="34" dur="1" fill="hold">
                                          <p:stCondLst>
                                            <p:cond delay="0"/>
                                          </p:stCondLst>
                                        </p:cTn>
                                        <p:tgtEl>
                                          <p:spTgt spid="69635">
                                            <p:txEl>
                                              <p:pRg st="4" end="4"/>
                                            </p:txEl>
                                          </p:spTgt>
                                        </p:tgtEl>
                                        <p:attrNameLst>
                                          <p:attrName>style.visibility</p:attrName>
                                        </p:attrNameLst>
                                      </p:cBhvr>
                                      <p:to>
                                        <p:strVal val="visible"/>
                                      </p:to>
                                    </p:set>
                                    <p:animScale>
                                      <p:cBhvr>
                                        <p:cTn id="35" dur="1000" decel="50000" fill="hold">
                                          <p:stCondLst>
                                            <p:cond delay="0"/>
                                          </p:stCondLst>
                                        </p:cTn>
                                        <p:tgtEl>
                                          <p:spTgt spid="6963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69635">
                                            <p:txEl>
                                              <p:pRg st="4" end="4"/>
                                            </p:txEl>
                                          </p:spTgt>
                                        </p:tgtEl>
                                        <p:attrNameLst>
                                          <p:attrName>ppt_x</p:attrName>
                                          <p:attrName>ppt_y</p:attrName>
                                        </p:attrNameLst>
                                      </p:cBhvr>
                                    </p:animMotion>
                                    <p:animEffect transition="in" filter="fade">
                                      <p:cBhvr>
                                        <p:cTn id="37" dur="1000"/>
                                        <p:tgtEl>
                                          <p:spTgt spid="6963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69635">
                                            <p:txEl>
                                              <p:pRg st="5" end="5"/>
                                            </p:txEl>
                                          </p:spTgt>
                                        </p:tgtEl>
                                        <p:attrNameLst>
                                          <p:attrName>style.visibility</p:attrName>
                                        </p:attrNameLst>
                                      </p:cBhvr>
                                      <p:to>
                                        <p:strVal val="visible"/>
                                      </p:to>
                                    </p:set>
                                    <p:animScale>
                                      <p:cBhvr>
                                        <p:cTn id="42" dur="1000" decel="50000" fill="hold">
                                          <p:stCondLst>
                                            <p:cond delay="0"/>
                                          </p:stCondLst>
                                        </p:cTn>
                                        <p:tgtEl>
                                          <p:spTgt spid="6963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69635">
                                            <p:txEl>
                                              <p:pRg st="5" end="5"/>
                                            </p:txEl>
                                          </p:spTgt>
                                        </p:tgtEl>
                                        <p:attrNameLst>
                                          <p:attrName>ppt_x</p:attrName>
                                          <p:attrName>ppt_y</p:attrName>
                                        </p:attrNameLst>
                                      </p:cBhvr>
                                    </p:animMotion>
                                    <p:animEffect transition="in" filter="fade">
                                      <p:cBhvr>
                                        <p:cTn id="44" dur="1000"/>
                                        <p:tgtEl>
                                          <p:spTgt spid="6963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mediacall" presetSubtype="0" fill="hold" nodeType="clickEffect">
                                  <p:stCondLst>
                                    <p:cond delay="0"/>
                                  </p:stCondLst>
                                  <p:childTnLst>
                                    <p:cmd type="call" cmd="playFrom(0.0)">
                                      <p:cBhvr>
                                        <p:cTn id="48"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49" fill="hold" display="0">
                  <p:stCondLst>
                    <p:cond delay="indefinite"/>
                  </p:stCondLst>
                  <p:endCondLst>
                    <p:cond evt="onStopAudio" delay="0">
                      <p:tgtEl>
                        <p:sldTgt/>
                      </p:tgtEl>
                    </p:cond>
                  </p:endCondLst>
                </p:cTn>
                <p:tgtEl>
                  <p:spTgt spid="3"/>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3050" y="457200"/>
            <a:ext cx="6057900" cy="708025"/>
          </a:xfrm>
          <a:prstGeom prst="rect">
            <a:avLst/>
          </a:prstGeom>
          <a:noFill/>
        </p:spPr>
        <p:txBody>
          <a:bodyPr>
            <a:spAutoFit/>
          </a:bodyPr>
          <a:lstStyle/>
          <a:p>
            <a:pPr algn="ctr">
              <a:defRPr/>
            </a:pPr>
            <a:r>
              <a:rPr lang="en-US" sz="4000" dirty="0">
                <a:solidFill>
                  <a:schemeClr val="accent6">
                    <a:lumMod val="75000"/>
                  </a:schemeClr>
                </a:solidFill>
                <a:latin typeface="Gill Sans Ultra Bold Condensed" panose="020B0A06020104020203" pitchFamily="34" charset="0"/>
                <a:cs typeface="Arial" panose="020B0604020202020204" pitchFamily="34" charset="0"/>
              </a:rPr>
              <a:t>Choose the correct option</a:t>
            </a:r>
            <a:endParaRPr lang="vi-VN" sz="4000" dirty="0">
              <a:solidFill>
                <a:schemeClr val="accent6">
                  <a:lumMod val="75000"/>
                </a:schemeClr>
              </a:solidFill>
              <a:latin typeface="Arial" panose="020B0604020202020204" pitchFamily="34" charset="0"/>
              <a:cs typeface="Arial" panose="020B0604020202020204" pitchFamily="34" charset="0"/>
            </a:endParaRPr>
          </a:p>
        </p:txBody>
      </p:sp>
      <p:sp>
        <p:nvSpPr>
          <p:cNvPr id="6" name="TextBox 5"/>
          <p:cNvSpPr txBox="1">
            <a:spLocks noChangeArrowheads="1"/>
          </p:cNvSpPr>
          <p:nvPr/>
        </p:nvSpPr>
        <p:spPr bwMode="auto">
          <a:xfrm>
            <a:off x="133350" y="1447800"/>
            <a:ext cx="8877300" cy="2400300"/>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1. Lan and Maryam usually write to one another every…</a:t>
            </a:r>
          </a:p>
          <a:p>
            <a:r>
              <a:rPr lang="en-US" sz="3000">
                <a:latin typeface="Times New Roman" pitchFamily="18" charset="0"/>
                <a:cs typeface="Times New Roman" pitchFamily="18" charset="0"/>
              </a:rPr>
              <a:t>	A. 	two years.</a:t>
            </a:r>
          </a:p>
          <a:p>
            <a:r>
              <a:rPr lang="en-US" sz="3000">
                <a:latin typeface="Times New Roman" pitchFamily="18" charset="0"/>
                <a:cs typeface="Times New Roman" pitchFamily="18" charset="0"/>
              </a:rPr>
              <a:t>	B. 	month.</a:t>
            </a:r>
          </a:p>
          <a:p>
            <a:r>
              <a:rPr lang="en-US" sz="3000">
                <a:latin typeface="Times New Roman" pitchFamily="18" charset="0"/>
                <a:cs typeface="Times New Roman" pitchFamily="18" charset="0"/>
              </a:rPr>
              <a:t>	C. 	two weeks.</a:t>
            </a:r>
          </a:p>
          <a:p>
            <a:r>
              <a:rPr lang="en-US" sz="3000">
                <a:latin typeface="Times New Roman" pitchFamily="18" charset="0"/>
                <a:cs typeface="Times New Roman" pitchFamily="18" charset="0"/>
              </a:rPr>
              <a:t>	D.	day.</a:t>
            </a:r>
          </a:p>
        </p:txBody>
      </p:sp>
      <p:sp>
        <p:nvSpPr>
          <p:cNvPr id="7" name="TextBox 6"/>
          <p:cNvSpPr txBox="1">
            <a:spLocks noChangeArrowheads="1"/>
          </p:cNvSpPr>
          <p:nvPr/>
        </p:nvSpPr>
        <p:spPr bwMode="auto">
          <a:xfrm>
            <a:off x="133350" y="3978275"/>
            <a:ext cx="8877300" cy="2863850"/>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2. Maryam was impressed because…</a:t>
            </a:r>
          </a:p>
          <a:p>
            <a:r>
              <a:rPr lang="en-US" sz="3000">
                <a:latin typeface="Times New Roman" pitchFamily="18" charset="0"/>
                <a:cs typeface="Times New Roman" pitchFamily="18" charset="0"/>
              </a:rPr>
              <a:t>	A.	Hanoi was big and modern.</a:t>
            </a:r>
          </a:p>
          <a:p>
            <a:r>
              <a:rPr lang="en-US" sz="3000">
                <a:latin typeface="Times New Roman" pitchFamily="18" charset="0"/>
                <a:cs typeface="Times New Roman" pitchFamily="18" charset="0"/>
              </a:rPr>
              <a:t>	B.	Hanoi people were friendly.</a:t>
            </a:r>
          </a:p>
          <a:p>
            <a:r>
              <a:rPr lang="en-US" sz="3000">
                <a:latin typeface="Times New Roman" pitchFamily="18" charset="0"/>
                <a:cs typeface="Times New Roman" pitchFamily="18" charset="0"/>
              </a:rPr>
              <a:t>	C.	Hanoi was different from Kuala Lumpur.</a:t>
            </a:r>
          </a:p>
          <a:p>
            <a:r>
              <a:rPr lang="en-US" sz="3000">
                <a:latin typeface="Times New Roman" pitchFamily="18" charset="0"/>
                <a:cs typeface="Times New Roman" pitchFamily="18" charset="0"/>
              </a:rPr>
              <a:t>	D. 	Hanoi and Kuala Lumpur were the same.</a:t>
            </a:r>
            <a:endParaRPr lang="vi-VN" sz="3000">
              <a:latin typeface="Times New Roman" pitchFamily="18" charset="0"/>
              <a:cs typeface="Times New Roman" pitchFamily="18" charset="0"/>
            </a:endParaRPr>
          </a:p>
          <a:p>
            <a:endParaRPr lang="vi-VN" sz="3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xEl>
                                              <p:pRg st="3" end="3"/>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7">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42900" y="609600"/>
            <a:ext cx="8458200" cy="2400300"/>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3. The girls went to see…</a:t>
            </a:r>
          </a:p>
          <a:p>
            <a:r>
              <a:rPr lang="en-US" sz="3000">
                <a:latin typeface="Times New Roman" pitchFamily="18" charset="0"/>
                <a:cs typeface="Times New Roman" pitchFamily="18" charset="0"/>
              </a:rPr>
              <a:t>	A. 	famous places in Hanoi.</a:t>
            </a:r>
          </a:p>
          <a:p>
            <a:r>
              <a:rPr lang="en-US" sz="3000">
                <a:latin typeface="Times New Roman" pitchFamily="18" charset="0"/>
                <a:cs typeface="Times New Roman" pitchFamily="18" charset="0"/>
              </a:rPr>
              <a:t>	B.	areas for recreation.</a:t>
            </a:r>
          </a:p>
          <a:p>
            <a:r>
              <a:rPr lang="en-US" sz="3000">
                <a:latin typeface="Times New Roman" pitchFamily="18" charset="0"/>
                <a:cs typeface="Times New Roman" pitchFamily="18" charset="0"/>
              </a:rPr>
              <a:t>	C.	a place of worship.</a:t>
            </a:r>
          </a:p>
          <a:p>
            <a:r>
              <a:rPr lang="en-US" sz="3000">
                <a:latin typeface="Times New Roman" pitchFamily="18" charset="0"/>
                <a:cs typeface="Times New Roman" pitchFamily="18" charset="0"/>
              </a:rPr>
              <a:t>	D.	all the above.</a:t>
            </a:r>
            <a:endParaRPr lang="vi-VN" sz="3000">
              <a:latin typeface="Times New Roman" pitchFamily="18" charset="0"/>
              <a:cs typeface="Times New Roman" pitchFamily="18" charset="0"/>
            </a:endParaRPr>
          </a:p>
        </p:txBody>
      </p:sp>
      <p:sp>
        <p:nvSpPr>
          <p:cNvPr id="3" name="TextBox 2"/>
          <p:cNvSpPr txBox="1">
            <a:spLocks noChangeArrowheads="1"/>
          </p:cNvSpPr>
          <p:nvPr/>
        </p:nvSpPr>
        <p:spPr bwMode="auto">
          <a:xfrm>
            <a:off x="342900" y="3429000"/>
            <a:ext cx="8420100" cy="2400300"/>
          </a:xfrm>
          <a:prstGeom prst="rect">
            <a:avLst/>
          </a:prstGeom>
          <a:noFill/>
          <a:ln w="9525">
            <a:noFill/>
            <a:miter lim="800000"/>
            <a:headEnd/>
            <a:tailEnd/>
          </a:ln>
        </p:spPr>
        <p:txBody>
          <a:bodyPr>
            <a:spAutoFit/>
          </a:bodyPr>
          <a:lstStyle/>
          <a:p>
            <a:r>
              <a:rPr lang="en-US" sz="3000">
                <a:latin typeface="Times New Roman" pitchFamily="18" charset="0"/>
                <a:cs typeface="Times New Roman" pitchFamily="18" charset="0"/>
              </a:rPr>
              <a:t>4. Maryam wanted to…</a:t>
            </a:r>
          </a:p>
          <a:p>
            <a:r>
              <a:rPr lang="en-US" sz="3000">
                <a:latin typeface="Times New Roman" pitchFamily="18" charset="0"/>
                <a:cs typeface="Times New Roman" pitchFamily="18" charset="0"/>
              </a:rPr>
              <a:t>	A.	visit Hanoi the next summer.</a:t>
            </a:r>
          </a:p>
          <a:p>
            <a:r>
              <a:rPr lang="en-US" sz="3000">
                <a:latin typeface="Times New Roman" pitchFamily="18" charset="0"/>
                <a:cs typeface="Times New Roman" pitchFamily="18" charset="0"/>
              </a:rPr>
              <a:t>	B.	invite Lan to Kuala Lumpur.</a:t>
            </a:r>
          </a:p>
          <a:p>
            <a:r>
              <a:rPr lang="en-US" sz="3000">
                <a:latin typeface="Times New Roman" pitchFamily="18" charset="0"/>
                <a:cs typeface="Times New Roman" pitchFamily="18" charset="0"/>
              </a:rPr>
              <a:t>	C.	stay in Hanoi.</a:t>
            </a:r>
          </a:p>
          <a:p>
            <a:r>
              <a:rPr lang="en-US" sz="3000">
                <a:latin typeface="Times New Roman" pitchFamily="18" charset="0"/>
                <a:cs typeface="Times New Roman" pitchFamily="18" charset="0"/>
              </a:rPr>
              <a:t>	D. 	Visit Ho Chi Minh city.</a:t>
            </a:r>
            <a:endParaRPr lang="vi-VN" sz="300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xEl>
                                              <p:pRg st="4" end="4"/>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598</Words>
  <Application>Microsoft Office PowerPoint</Application>
  <PresentationFormat>On-screen Show (4:3)</PresentationFormat>
  <Paragraphs>115</Paragraphs>
  <Slides>14</Slides>
  <Notes>1</Notes>
  <HiddenSlides>0</HiddenSlides>
  <MMClips>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1. Learn the new words and the wish sentences by heart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COHONG</dc:creator>
  <cp:lastModifiedBy>COHONG</cp:lastModifiedBy>
  <cp:revision>13</cp:revision>
  <dcterms:created xsi:type="dcterms:W3CDTF">2021-09-05T13:28:00Z</dcterms:created>
  <dcterms:modified xsi:type="dcterms:W3CDTF">2021-10-08T14:32:08Z</dcterms:modified>
</cp:coreProperties>
</file>